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67" r:id="rId3"/>
    <p:sldId id="259" r:id="rId4"/>
    <p:sldId id="257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71" r:id="rId13"/>
    <p:sldId id="274" r:id="rId14"/>
    <p:sldId id="275" r:id="rId15"/>
    <p:sldId id="276" r:id="rId16"/>
    <p:sldId id="293" r:id="rId17"/>
    <p:sldId id="294" r:id="rId18"/>
    <p:sldId id="295" r:id="rId19"/>
    <p:sldId id="297" r:id="rId20"/>
    <p:sldId id="296" r:id="rId21"/>
    <p:sldId id="292" r:id="rId22"/>
    <p:sldId id="298" r:id="rId23"/>
    <p:sldId id="299" r:id="rId24"/>
    <p:sldId id="300" r:id="rId25"/>
    <p:sldId id="301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02" r:id="rId34"/>
    <p:sldId id="270" r:id="rId35"/>
    <p:sldId id="272" r:id="rId36"/>
    <p:sldId id="273" r:id="rId37"/>
  </p:sldIdLst>
  <p:sldSz cx="9144000" cy="6858000" type="screen4x3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3913C2F-484A-4C5E-8570-127D41CE2CD0}">
          <p14:sldIdLst>
            <p14:sldId id="256"/>
            <p14:sldId id="267"/>
            <p14:sldId id="259"/>
            <p14:sldId id="257"/>
            <p14:sldId id="260"/>
            <p14:sldId id="262"/>
            <p14:sldId id="261"/>
            <p14:sldId id="263"/>
            <p14:sldId id="264"/>
            <p14:sldId id="265"/>
            <p14:sldId id="266"/>
            <p14:sldId id="271"/>
            <p14:sldId id="274"/>
            <p14:sldId id="275"/>
          </p14:sldIdLst>
        </p14:section>
        <p14:section name="图根控制测量示例" id="{C2DFDE6F-CA62-451F-AC00-7AA6C38783F1}">
          <p14:sldIdLst>
            <p14:sldId id="276"/>
            <p14:sldId id="293"/>
            <p14:sldId id="294"/>
            <p14:sldId id="295"/>
          </p14:sldIdLst>
        </p14:section>
        <p14:section name="控制点数据上传" id="{9002F490-D22B-45BC-A87A-0F8A0A4E2BDA}">
          <p14:sldIdLst>
            <p14:sldId id="297"/>
            <p14:sldId id="296"/>
            <p14:sldId id="292"/>
          </p14:sldIdLst>
        </p14:section>
        <p14:section name="碎部测量说明" id="{B63B207B-61E2-4E40-8243-E61B63023CC4}">
          <p14:sldIdLst>
            <p14:sldId id="298"/>
            <p14:sldId id="299"/>
            <p14:sldId id="300"/>
            <p14:sldId id="301"/>
          </p14:sldIdLst>
        </p14:section>
        <p14:section name="测量数据下载" id="{8D2C3B9C-425E-4373-82B6-C3BE5C4ACA62}">
          <p14:sldIdLst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内业编图" id="{9C8F5EE7-539F-4B76-B71C-F35293F30DD3}">
          <p14:sldIdLst>
            <p14:sldId id="302"/>
            <p14:sldId id="270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3" userDrawn="1">
          <p15:clr>
            <a:srgbClr val="A4A3A4"/>
          </p15:clr>
        </p15:guide>
        <p15:guide id="2" pos="2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65" autoAdjust="0"/>
  </p:normalViewPr>
  <p:slideViewPr>
    <p:cSldViewPr showGuides="1">
      <p:cViewPr varScale="1">
        <p:scale>
          <a:sx n="72" d="100"/>
          <a:sy n="72" d="100"/>
        </p:scale>
        <p:origin x="1690" y="67"/>
      </p:cViewPr>
      <p:guideLst>
        <p:guide orient="horz" pos="2133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FDF28-18E4-484C-A2A7-410B7B3AD70C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82CF4-F6ED-428A-9249-F977D36655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1C92082-4931-4ED7-9B74-E2C51AD7884B}" type="slidenum">
              <a:rPr lang="en-US" altLang="zh-CN" sz="1200" b="0">
                <a:solidFill>
                  <a:schemeClr val="tx1"/>
                </a:solidFill>
                <a:latin typeface="Arial" panose="020B0604020202020204" pitchFamily="34" charset="0"/>
              </a:rPr>
              <a:t>11</a:t>
            </a:fld>
            <a:endParaRPr lang="en-US" altLang="zh-CN" sz="12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其中◄►表示可以利用此方向键进行各点数据的顺序</a:t>
            </a:r>
          </a:p>
          <a:p>
            <a:r>
              <a:rPr lang="zh-CN" altLang="en-US" dirty="0"/>
              <a:t>浏览，“</a:t>
            </a:r>
            <a:r>
              <a:rPr lang="en-US" altLang="zh-CN" dirty="0"/>
              <a:t>1”</a:t>
            </a:r>
            <a:r>
              <a:rPr lang="zh-CN" altLang="en-US" dirty="0"/>
              <a:t>表示当前录入或浏览的记录号。当您录入完成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条记录后使用“</a:t>
            </a:r>
            <a:r>
              <a:rPr lang="en-US" altLang="zh-CN" dirty="0"/>
              <a:t>ENT”</a:t>
            </a:r>
            <a:r>
              <a:rPr lang="zh-CN" altLang="en-US" dirty="0"/>
              <a:t>接受，并进行下一条的录入，如果不</a:t>
            </a:r>
          </a:p>
          <a:p>
            <a:r>
              <a:rPr lang="zh-CN" altLang="en-US" dirty="0"/>
              <a:t>希望继续录入，则用“</a:t>
            </a:r>
            <a:r>
              <a:rPr lang="en-US" altLang="zh-CN" dirty="0"/>
              <a:t>ESC”</a:t>
            </a:r>
            <a:r>
              <a:rPr lang="zh-CN" altLang="en-US" dirty="0"/>
              <a:t>退出输入，此时系统提示：是</a:t>
            </a:r>
          </a:p>
          <a:p>
            <a:r>
              <a:rPr lang="zh-CN" altLang="en-US" dirty="0"/>
              <a:t>否保存记录，选择保存时，将录入的点保存到当前坐标文件</a:t>
            </a:r>
          </a:p>
          <a:p>
            <a:r>
              <a:rPr lang="zh-CN" altLang="en-US" dirty="0"/>
              <a:t>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2CF4-F6ED-428A-9249-F977D366556F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SD1</a:t>
            </a:r>
            <a:r>
              <a:rPr lang="zh-CN" altLang="en-US" dirty="0"/>
              <a:t>（</a:t>
            </a:r>
            <a:r>
              <a:rPr lang="en-US" altLang="zh-CN" dirty="0"/>
              <a:t>x=2880985.566</a:t>
            </a:r>
            <a:r>
              <a:rPr lang="zh-CN" altLang="en-US" dirty="0"/>
              <a:t>，</a:t>
            </a:r>
            <a:r>
              <a:rPr lang="en-US" altLang="zh-CN" dirty="0"/>
              <a:t>y=420299.144</a:t>
            </a:r>
            <a:r>
              <a:rPr lang="zh-CN" altLang="en-US" dirty="0"/>
              <a:t>，</a:t>
            </a:r>
            <a:r>
              <a:rPr lang="en-US" altLang="zh-CN" dirty="0"/>
              <a:t>h=7.989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SD4</a:t>
            </a:r>
            <a:r>
              <a:rPr lang="zh-CN" altLang="en-US" dirty="0"/>
              <a:t>（</a:t>
            </a:r>
            <a:r>
              <a:rPr lang="en-US" altLang="zh-CN" dirty="0"/>
              <a:t>x=2881072.657</a:t>
            </a:r>
            <a:r>
              <a:rPr lang="zh-CN" altLang="en-US" dirty="0"/>
              <a:t>，</a:t>
            </a:r>
            <a:r>
              <a:rPr lang="en-US" altLang="zh-CN" dirty="0"/>
              <a:t>y=420133.005</a:t>
            </a:r>
            <a:r>
              <a:rPr lang="zh-CN" altLang="en-US" dirty="0"/>
              <a:t>，</a:t>
            </a:r>
            <a:r>
              <a:rPr lang="en-US" altLang="zh-CN" dirty="0"/>
              <a:t>h=</a:t>
            </a:r>
            <a:r>
              <a:rPr lang="zh-CN" altLang="en-US" dirty="0"/>
              <a:t>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2CF4-F6ED-428A-9249-F977D366556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SD1</a:t>
            </a:r>
            <a:r>
              <a:rPr lang="zh-CN" altLang="en-US" dirty="0"/>
              <a:t>（</a:t>
            </a:r>
            <a:r>
              <a:rPr lang="en-US" altLang="zh-CN" dirty="0"/>
              <a:t>x=2880985.566</a:t>
            </a:r>
            <a:r>
              <a:rPr lang="zh-CN" altLang="en-US" dirty="0"/>
              <a:t>，</a:t>
            </a:r>
            <a:r>
              <a:rPr lang="en-US" altLang="zh-CN" dirty="0"/>
              <a:t>y=420299.144</a:t>
            </a:r>
            <a:r>
              <a:rPr lang="zh-CN" altLang="en-US" dirty="0"/>
              <a:t>，</a:t>
            </a:r>
            <a:r>
              <a:rPr lang="en-US" altLang="zh-CN" dirty="0"/>
              <a:t>h=7.989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SD4</a:t>
            </a:r>
            <a:r>
              <a:rPr lang="zh-CN" altLang="en-US" dirty="0"/>
              <a:t>（</a:t>
            </a:r>
            <a:r>
              <a:rPr lang="en-US" altLang="zh-CN" dirty="0"/>
              <a:t>x=2881072.657</a:t>
            </a:r>
            <a:r>
              <a:rPr lang="zh-CN" altLang="en-US" dirty="0"/>
              <a:t>，</a:t>
            </a:r>
            <a:r>
              <a:rPr lang="en-US" altLang="zh-CN" dirty="0"/>
              <a:t>y=420133.005</a:t>
            </a:r>
            <a:r>
              <a:rPr lang="zh-CN" altLang="en-US" dirty="0"/>
              <a:t>，</a:t>
            </a:r>
            <a:r>
              <a:rPr lang="en-US" altLang="zh-CN" dirty="0"/>
              <a:t>h=</a:t>
            </a:r>
            <a:r>
              <a:rPr lang="zh-CN" altLang="en-US" dirty="0"/>
              <a:t>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2CF4-F6ED-428A-9249-F977D366556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SD1</a:t>
            </a:r>
            <a:r>
              <a:rPr lang="zh-CN" altLang="en-US" dirty="0"/>
              <a:t>（</a:t>
            </a:r>
            <a:r>
              <a:rPr lang="en-US" altLang="zh-CN" dirty="0"/>
              <a:t>x=2880985.566</a:t>
            </a:r>
            <a:r>
              <a:rPr lang="zh-CN" altLang="en-US" dirty="0"/>
              <a:t>，</a:t>
            </a:r>
            <a:r>
              <a:rPr lang="en-US" altLang="zh-CN" dirty="0"/>
              <a:t>y=420299.144</a:t>
            </a:r>
            <a:r>
              <a:rPr lang="zh-CN" altLang="en-US" dirty="0"/>
              <a:t>，</a:t>
            </a:r>
            <a:r>
              <a:rPr lang="en-US" altLang="zh-CN" dirty="0"/>
              <a:t>h=7.989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SD4</a:t>
            </a:r>
            <a:r>
              <a:rPr lang="zh-CN" altLang="en-US" dirty="0"/>
              <a:t>（</a:t>
            </a:r>
            <a:r>
              <a:rPr lang="en-US" altLang="zh-CN" dirty="0"/>
              <a:t>x=2881072.657</a:t>
            </a:r>
            <a:r>
              <a:rPr lang="zh-CN" altLang="en-US" dirty="0"/>
              <a:t>，</a:t>
            </a:r>
            <a:r>
              <a:rPr lang="en-US" altLang="zh-CN" dirty="0"/>
              <a:t>y=420133.005</a:t>
            </a:r>
            <a:r>
              <a:rPr lang="zh-CN" altLang="en-US" dirty="0"/>
              <a:t>，</a:t>
            </a:r>
            <a:r>
              <a:rPr lang="en-US" altLang="zh-CN" dirty="0"/>
              <a:t>h=</a:t>
            </a:r>
            <a:r>
              <a:rPr lang="zh-CN" altLang="en-US" dirty="0"/>
              <a:t>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2CF4-F6ED-428A-9249-F977D366556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159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详细请参考“实验七 全站仪坐标测量”</a:t>
            </a:r>
            <a:endParaRPr lang="en-US" altLang="zh-CN" dirty="0"/>
          </a:p>
          <a:p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新建工作文件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：在内存界面，选择“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、工作文件”后按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ENT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→“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、选择当前工作文件”</a:t>
            </a:r>
            <a:r>
              <a:rPr lang="zh-CN" altLang="zh-CN" sz="18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后按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ENT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，显示当前的工作文件名</a:t>
            </a:r>
            <a:r>
              <a:rPr lang="zh-CN" altLang="zh-CN" sz="1800" kern="100" dirty="0">
                <a:effectLst/>
                <a:ea typeface="Segoe UI Emoji" panose="020B0502040204020203" pitchFamily="34" charset="0"/>
                <a:cs typeface="Segoe UI Emoji" panose="020B0502040204020203" pitchFamily="34" charset="0"/>
              </a:rPr>
              <a:t>→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进入磁盘列表，选择要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新建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的文件所在的磁盘，按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进入文件列表</a:t>
            </a:r>
            <a:r>
              <a:rPr lang="zh-CN" altLang="zh-CN" sz="1800" kern="100" dirty="0">
                <a:effectLst/>
                <a:ea typeface="Segoe UI Emoji" panose="020B0502040204020203" pitchFamily="34" charset="0"/>
                <a:cs typeface="Segoe UI Emoji" panose="020B0502040204020203" pitchFamily="34" charset="0"/>
              </a:rPr>
              <a:t>→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P1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↓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进入第二页功能，按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新建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，进入新建列表。按数字键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“新建工作文件”，进入新建工作文件名输入屏幕。输入新的工作文件名（如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13GIS01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）后按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，创建文件成功，返回文件列表。在文件列表中，按▲或▼将光标移至新建的工作文件名上，并按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ENT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，调用文件成功。→【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ESC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】→【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ESC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】→【测量】返回测量屏幕。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2CF4-F6ED-428A-9249-F977D366556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7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详细请参考“实验七 全站仪坐标测量”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2CF4-F6ED-428A-9249-F977D366556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67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详细请参考“实验七 全站仪坐标测量”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2CF4-F6ED-428A-9249-F977D366556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03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传输→下载</a:t>
            </a:r>
            <a:r>
              <a:rPr lang="en-US" altLang="zh-CN" dirty="0"/>
              <a:t>KTS400/500</a:t>
            </a:r>
            <a:r>
              <a:rPr lang="zh-CN" altLang="en-US" dirty="0"/>
              <a:t>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2CF4-F6ED-428A-9249-F977D366556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2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CASS</a:t>
            </a:r>
            <a:r>
              <a:rPr lang="zh-CN" altLang="en-US" dirty="0"/>
              <a:t>坐标（</a:t>
            </a:r>
            <a:r>
              <a:rPr lang="en-US" altLang="zh-CN" dirty="0"/>
              <a:t>KTS400/500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82CF4-F6ED-428A-9249-F977D366556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99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3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20.xml"/><Relationship Id="rId7" Type="http://schemas.openxmlformats.org/officeDocument/2006/relationships/image" Target="../media/image4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.xml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062664" cy="1470025"/>
          </a:xfrm>
        </p:spPr>
        <p:txBody>
          <a:bodyPr/>
          <a:lstStyle/>
          <a:p>
            <a:r>
              <a:rPr lang="zh-CN" altLang="en-US" dirty="0"/>
              <a:t>数字地形图测绘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3708"/>
            <a:ext cx="3059832" cy="248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14843"/>
            <a:ext cx="3024336" cy="247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+mn-ea"/>
              </a:rPr>
              <a:t>2.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碎部测量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19200"/>
            <a:ext cx="7467600" cy="1201688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z="3200" b="1" dirty="0">
                <a:solidFill>
                  <a:srgbClr val="FFFF00"/>
                </a:solidFill>
                <a:latin typeface="+mn-ea"/>
              </a:rPr>
              <a:t>   </a:t>
            </a:r>
            <a:endParaRPr lang="en-US" altLang="zh-CN" sz="3200" b="1" dirty="0">
              <a:solidFill>
                <a:srgbClr val="FFFF00"/>
              </a:solidFill>
              <a:latin typeface="+mn-ea"/>
            </a:endParaRPr>
          </a:p>
          <a:p>
            <a:pPr>
              <a:buNone/>
              <a:defRPr/>
            </a:pPr>
            <a:r>
              <a:rPr lang="en-US" altLang="zh-CN" sz="2400" b="1" dirty="0">
                <a:latin typeface="+mn-ea"/>
              </a:rPr>
              <a:t>1)</a:t>
            </a:r>
            <a:r>
              <a:rPr lang="zh-CN" altLang="en-US" sz="2400" b="1" dirty="0">
                <a:latin typeface="+mn-ea"/>
              </a:rPr>
              <a:t>测站设置、定向与检核</a:t>
            </a:r>
            <a:r>
              <a:rPr lang="en-US" altLang="zh-CN" sz="2400" b="1" dirty="0">
                <a:latin typeface="+mn-ea"/>
              </a:rPr>
              <a:t>	   2</a:t>
            </a:r>
            <a:r>
              <a:rPr lang="zh-CN" altLang="en-US" sz="2400" b="1" dirty="0">
                <a:latin typeface="+mn-ea"/>
              </a:rPr>
              <a:t>）</a:t>
            </a:r>
            <a:r>
              <a:rPr lang="zh-CN" altLang="en-US" sz="2400" b="1" dirty="0"/>
              <a:t>碎部点坐标测量</a:t>
            </a:r>
            <a:endParaRPr lang="en-US" altLang="zh-CN" sz="2400" b="1" dirty="0"/>
          </a:p>
          <a:p>
            <a:pPr>
              <a:buNone/>
              <a:defRPr/>
            </a:pPr>
            <a:endParaRPr lang="en-US" altLang="zh-CN" sz="2000" b="1" dirty="0">
              <a:latin typeface="+mn-ea"/>
            </a:endParaRPr>
          </a:p>
          <a:p>
            <a:pPr>
              <a:buFontTx/>
              <a:buNone/>
              <a:defRPr/>
            </a:pPr>
            <a:endParaRPr lang="zh-CN" altLang="en-US" sz="2000" dirty="0">
              <a:latin typeface="+mn-ea"/>
            </a:endParaRP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7143750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373857"/>
            <a:ext cx="8540750" cy="750887"/>
          </a:xfrm>
        </p:spPr>
        <p:txBody>
          <a:bodyPr/>
          <a:lstStyle/>
          <a:p>
            <a:pPr eaLnBrk="1" hangingPunct="1"/>
            <a:r>
              <a:rPr lang="zh-CN" altLang="en-US" sz="4000" dirty="0"/>
              <a:t>内业编图</a:t>
            </a:r>
          </a:p>
        </p:txBody>
      </p:sp>
      <p:pic>
        <p:nvPicPr>
          <p:cNvPr id="706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8486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981200"/>
            <a:ext cx="6019800" cy="4876800"/>
          </a:xfrm>
          <a:solidFill>
            <a:schemeClr val="bg1">
              <a:lumMod val="60000"/>
              <a:lumOff val="40000"/>
            </a:schemeClr>
          </a:solidFill>
        </p:spPr>
        <p:txBody>
          <a:bodyPr/>
          <a:lstStyle/>
          <a:p>
            <a:pPr eaLnBrk="1" hangingPunct="1"/>
            <a:r>
              <a:rPr lang="zh-CN" altLang="en-US" dirty="0"/>
              <a:t>定显示区 </a:t>
            </a:r>
          </a:p>
          <a:p>
            <a:pPr eaLnBrk="1" hangingPunct="1"/>
            <a:r>
              <a:rPr lang="zh-CN" altLang="en-US" dirty="0"/>
              <a:t>选择成图法（测点点号定位）</a:t>
            </a:r>
          </a:p>
          <a:p>
            <a:pPr eaLnBrk="1" hangingPunct="1"/>
            <a:r>
              <a:rPr lang="zh-CN" altLang="en-US" dirty="0"/>
              <a:t>展点 </a:t>
            </a:r>
          </a:p>
          <a:p>
            <a:pPr eaLnBrk="1" hangingPunct="1"/>
            <a:r>
              <a:rPr lang="zh-CN" altLang="en-US" dirty="0"/>
              <a:t>绘平面图</a:t>
            </a:r>
          </a:p>
          <a:p>
            <a:pPr eaLnBrk="1" hangingPunct="1"/>
            <a:r>
              <a:rPr lang="zh-CN" altLang="en-US" dirty="0"/>
              <a:t>绘等高线 </a:t>
            </a:r>
          </a:p>
          <a:p>
            <a:pPr eaLnBrk="1" hangingPunct="1"/>
            <a:r>
              <a:rPr lang="zh-CN" altLang="en-US" dirty="0"/>
              <a:t>加注记 </a:t>
            </a:r>
          </a:p>
          <a:p>
            <a:pPr eaLnBrk="1" hangingPunct="1"/>
            <a:r>
              <a:rPr lang="zh-CN" altLang="en-US" dirty="0"/>
              <a:t>加图框 </a:t>
            </a:r>
          </a:p>
          <a:p>
            <a:pPr eaLnBrk="1" hangingPunct="1"/>
            <a:r>
              <a:rPr lang="zh-CN" altLang="en-US" dirty="0"/>
              <a:t>绘图输出 </a:t>
            </a:r>
          </a:p>
        </p:txBody>
      </p:sp>
      <p:sp>
        <p:nvSpPr>
          <p:cNvPr id="5" name="AutoShape 13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748713" y="6248400"/>
            <a:ext cx="395287" cy="43180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FF8200"/>
              </a:gs>
              <a:gs pos="10001">
                <a:srgbClr val="FF0000"/>
              </a:gs>
              <a:gs pos="35001">
                <a:srgbClr val="BA0066"/>
              </a:gs>
              <a:gs pos="70000">
                <a:srgbClr val="66008F"/>
              </a:gs>
              <a:gs pos="100000">
                <a:srgbClr val="000082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47625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分组情况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G:\教学资料\课程\普通测量学\课件\实验十二数字地形图测绘\控制点数据与分组情况\图根控制点分布图 -与分组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60198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G:\教学资料\课程\普通测量学\课件\实验十二数字地形图测绘\控制点数据与分组情况\图根控制点分布图2--分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90" y="2048619"/>
            <a:ext cx="505777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94" y="-7640"/>
            <a:ext cx="6587812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076056" y="1699916"/>
            <a:ext cx="320731" cy="320731"/>
            <a:chOff x="497040" y="3039464"/>
            <a:chExt cx="432048" cy="432048"/>
          </a:xfrm>
        </p:grpSpPr>
        <p:sp>
          <p:nvSpPr>
            <p:cNvPr id="6" name="椭圆 5"/>
            <p:cNvSpPr/>
            <p:nvPr/>
          </p:nvSpPr>
          <p:spPr>
            <a:xfrm>
              <a:off x="539552" y="3068960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加号 6"/>
            <p:cNvSpPr/>
            <p:nvPr/>
          </p:nvSpPr>
          <p:spPr>
            <a:xfrm>
              <a:off x="497040" y="3039464"/>
              <a:ext cx="432048" cy="432048"/>
            </a:xfrm>
            <a:prstGeom prst="mathPlu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411760" y="114272"/>
            <a:ext cx="320731" cy="320731"/>
            <a:chOff x="497040" y="3039464"/>
            <a:chExt cx="432048" cy="432048"/>
          </a:xfrm>
        </p:grpSpPr>
        <p:sp>
          <p:nvSpPr>
            <p:cNvPr id="10" name="椭圆 9"/>
            <p:cNvSpPr/>
            <p:nvPr/>
          </p:nvSpPr>
          <p:spPr>
            <a:xfrm>
              <a:off x="539552" y="3068960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加号 10"/>
            <p:cNvSpPr/>
            <p:nvPr/>
          </p:nvSpPr>
          <p:spPr>
            <a:xfrm>
              <a:off x="497040" y="3039464"/>
              <a:ext cx="432048" cy="432048"/>
            </a:xfrm>
            <a:prstGeom prst="mathPlu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任意多边形: 形状 13"/>
          <p:cNvSpPr/>
          <p:nvPr/>
        </p:nvSpPr>
        <p:spPr>
          <a:xfrm>
            <a:off x="2694039" y="1946787"/>
            <a:ext cx="4758813" cy="4778478"/>
          </a:xfrm>
          <a:custGeom>
            <a:avLst/>
            <a:gdLst>
              <a:gd name="connsiteX0" fmla="*/ 2281084 w 4758813"/>
              <a:gd name="connsiteY0" fmla="*/ 294968 h 5073446"/>
              <a:gd name="connsiteX1" fmla="*/ 1376516 w 4758813"/>
              <a:gd name="connsiteY1" fmla="*/ 1543665 h 5073446"/>
              <a:gd name="connsiteX2" fmla="*/ 0 w 4758813"/>
              <a:gd name="connsiteY2" fmla="*/ 2762865 h 5073446"/>
              <a:gd name="connsiteX3" fmla="*/ 639096 w 4758813"/>
              <a:gd name="connsiteY3" fmla="*/ 5073446 h 5073446"/>
              <a:gd name="connsiteX4" fmla="*/ 4630993 w 4758813"/>
              <a:gd name="connsiteY4" fmla="*/ 3952568 h 5073446"/>
              <a:gd name="connsiteX5" fmla="*/ 4758813 w 4758813"/>
              <a:gd name="connsiteY5" fmla="*/ 3864078 h 5073446"/>
              <a:gd name="connsiteX6" fmla="*/ 2969342 w 4758813"/>
              <a:gd name="connsiteY6" fmla="*/ 668594 h 5073446"/>
              <a:gd name="connsiteX7" fmla="*/ 2438400 w 4758813"/>
              <a:gd name="connsiteY7" fmla="*/ 0 h 5073446"/>
              <a:gd name="connsiteX8" fmla="*/ 2281084 w 4758813"/>
              <a:gd name="connsiteY8" fmla="*/ 294968 h 5073446"/>
              <a:gd name="connsiteX0-1" fmla="*/ 2281084 w 4758813"/>
              <a:gd name="connsiteY0-2" fmla="*/ 0 h 4778478"/>
              <a:gd name="connsiteX1-3" fmla="*/ 1376516 w 4758813"/>
              <a:gd name="connsiteY1-4" fmla="*/ 1248697 h 4778478"/>
              <a:gd name="connsiteX2-5" fmla="*/ 0 w 4758813"/>
              <a:gd name="connsiteY2-6" fmla="*/ 2467897 h 4778478"/>
              <a:gd name="connsiteX3-7" fmla="*/ 639096 w 4758813"/>
              <a:gd name="connsiteY3-8" fmla="*/ 4778478 h 4778478"/>
              <a:gd name="connsiteX4-9" fmla="*/ 4630993 w 4758813"/>
              <a:gd name="connsiteY4-10" fmla="*/ 3657600 h 4778478"/>
              <a:gd name="connsiteX5-11" fmla="*/ 4758813 w 4758813"/>
              <a:gd name="connsiteY5-12" fmla="*/ 3569110 h 4778478"/>
              <a:gd name="connsiteX6-13" fmla="*/ 2969342 w 4758813"/>
              <a:gd name="connsiteY6-14" fmla="*/ 373626 h 4778478"/>
              <a:gd name="connsiteX7-15" fmla="*/ 2664542 w 4758813"/>
              <a:gd name="connsiteY7-16" fmla="*/ 186813 h 4778478"/>
              <a:gd name="connsiteX8-17" fmla="*/ 2281084 w 4758813"/>
              <a:gd name="connsiteY8-18" fmla="*/ 0 h 47784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758813" h="4778478">
                <a:moveTo>
                  <a:pt x="2281084" y="0"/>
                </a:moveTo>
                <a:lnTo>
                  <a:pt x="1376516" y="1248697"/>
                </a:lnTo>
                <a:lnTo>
                  <a:pt x="0" y="2467897"/>
                </a:lnTo>
                <a:lnTo>
                  <a:pt x="639096" y="4778478"/>
                </a:lnTo>
                <a:lnTo>
                  <a:pt x="4630993" y="3657600"/>
                </a:lnTo>
                <a:lnTo>
                  <a:pt x="4758813" y="3569110"/>
                </a:lnTo>
                <a:lnTo>
                  <a:pt x="2969342" y="373626"/>
                </a:lnTo>
                <a:lnTo>
                  <a:pt x="2664542" y="186813"/>
                </a:lnTo>
                <a:lnTo>
                  <a:pt x="2281084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>
            <a:off x="1651819" y="206477"/>
            <a:ext cx="3372465" cy="4109884"/>
          </a:xfrm>
          <a:custGeom>
            <a:avLst/>
            <a:gdLst>
              <a:gd name="connsiteX0" fmla="*/ 3333136 w 3372465"/>
              <a:gd name="connsiteY0" fmla="*/ 1514168 h 4109884"/>
              <a:gd name="connsiteX1" fmla="*/ 2566220 w 3372465"/>
              <a:gd name="connsiteY1" fmla="*/ 943897 h 4109884"/>
              <a:gd name="connsiteX2" fmla="*/ 1268362 w 3372465"/>
              <a:gd name="connsiteY2" fmla="*/ 353962 h 4109884"/>
              <a:gd name="connsiteX3" fmla="*/ 0 w 3372465"/>
              <a:gd name="connsiteY3" fmla="*/ 0 h 4109884"/>
              <a:gd name="connsiteX4" fmla="*/ 1120878 w 3372465"/>
              <a:gd name="connsiteY4" fmla="*/ 4109884 h 4109884"/>
              <a:gd name="connsiteX5" fmla="*/ 2467897 w 3372465"/>
              <a:gd name="connsiteY5" fmla="*/ 2979175 h 4109884"/>
              <a:gd name="connsiteX6" fmla="*/ 3372465 w 3372465"/>
              <a:gd name="connsiteY6" fmla="*/ 1651820 h 4109884"/>
              <a:gd name="connsiteX7" fmla="*/ 3333136 w 3372465"/>
              <a:gd name="connsiteY7" fmla="*/ 1514168 h 410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2465" h="4109884">
                <a:moveTo>
                  <a:pt x="3333136" y="1514168"/>
                </a:moveTo>
                <a:lnTo>
                  <a:pt x="2566220" y="943897"/>
                </a:lnTo>
                <a:lnTo>
                  <a:pt x="1268362" y="353962"/>
                </a:lnTo>
                <a:lnTo>
                  <a:pt x="0" y="0"/>
                </a:lnTo>
                <a:lnTo>
                  <a:pt x="1120878" y="4109884"/>
                </a:lnTo>
                <a:lnTo>
                  <a:pt x="2467897" y="2979175"/>
                </a:lnTo>
                <a:lnTo>
                  <a:pt x="3372465" y="1651820"/>
                </a:lnTo>
                <a:lnTo>
                  <a:pt x="3333136" y="1514168"/>
                </a:lnTo>
                <a:close/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310565" y="153499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SD1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35196" y="-64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SD4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27" y="0"/>
            <a:ext cx="812614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662" y="274638"/>
            <a:ext cx="746436" cy="4594522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踏勘选点造标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94" y="-7640"/>
            <a:ext cx="6587812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076056" y="1699916"/>
            <a:ext cx="320731" cy="320731"/>
            <a:chOff x="497040" y="3039464"/>
            <a:chExt cx="432048" cy="432048"/>
          </a:xfrm>
        </p:grpSpPr>
        <p:sp>
          <p:nvSpPr>
            <p:cNvPr id="6" name="椭圆 5"/>
            <p:cNvSpPr/>
            <p:nvPr/>
          </p:nvSpPr>
          <p:spPr>
            <a:xfrm>
              <a:off x="539552" y="3068960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加号 6"/>
            <p:cNvSpPr/>
            <p:nvPr/>
          </p:nvSpPr>
          <p:spPr>
            <a:xfrm>
              <a:off x="497040" y="3039464"/>
              <a:ext cx="432048" cy="432048"/>
            </a:xfrm>
            <a:prstGeom prst="mathPlu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411760" y="114272"/>
            <a:ext cx="320731" cy="320731"/>
            <a:chOff x="497040" y="3039464"/>
            <a:chExt cx="432048" cy="432048"/>
          </a:xfrm>
        </p:grpSpPr>
        <p:sp>
          <p:nvSpPr>
            <p:cNvPr id="10" name="椭圆 9"/>
            <p:cNvSpPr/>
            <p:nvPr/>
          </p:nvSpPr>
          <p:spPr>
            <a:xfrm>
              <a:off x="539552" y="3068960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加号 10"/>
            <p:cNvSpPr/>
            <p:nvPr/>
          </p:nvSpPr>
          <p:spPr>
            <a:xfrm>
              <a:off x="497040" y="3039464"/>
              <a:ext cx="432048" cy="432048"/>
            </a:xfrm>
            <a:prstGeom prst="mathPlu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310565" y="153499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SD1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35196" y="-64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SD4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3851920" y="3108269"/>
            <a:ext cx="320731" cy="320731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加号 23"/>
          <p:cNvSpPr/>
          <p:nvPr/>
        </p:nvSpPr>
        <p:spPr>
          <a:xfrm>
            <a:off x="2578118" y="4221088"/>
            <a:ext cx="320731" cy="320731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加号 24"/>
          <p:cNvSpPr/>
          <p:nvPr/>
        </p:nvSpPr>
        <p:spPr>
          <a:xfrm>
            <a:off x="3185347" y="6508847"/>
            <a:ext cx="320731" cy="320731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加号 25"/>
          <p:cNvSpPr/>
          <p:nvPr/>
        </p:nvSpPr>
        <p:spPr>
          <a:xfrm>
            <a:off x="7092280" y="5445224"/>
            <a:ext cx="320731" cy="320731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加号 26"/>
          <p:cNvSpPr/>
          <p:nvPr/>
        </p:nvSpPr>
        <p:spPr>
          <a:xfrm>
            <a:off x="6516216" y="4381453"/>
            <a:ext cx="320731" cy="320731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加号 27"/>
          <p:cNvSpPr/>
          <p:nvPr/>
        </p:nvSpPr>
        <p:spPr>
          <a:xfrm>
            <a:off x="296834" y="5284858"/>
            <a:ext cx="320731" cy="320731"/>
          </a:xfrm>
          <a:prstGeom prst="mathPlus">
            <a:avLst/>
          </a:prstGeom>
          <a:solidFill>
            <a:srgbClr val="FF0000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加号 28"/>
          <p:cNvSpPr/>
          <p:nvPr/>
        </p:nvSpPr>
        <p:spPr>
          <a:xfrm>
            <a:off x="4283752" y="4869160"/>
            <a:ext cx="320731" cy="320731"/>
          </a:xfrm>
          <a:prstGeom prst="mathPlus">
            <a:avLst/>
          </a:prstGeom>
          <a:solidFill>
            <a:srgbClr val="FF0000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11" idx="3"/>
            <a:endCxn id="7" idx="2"/>
          </p:cNvCxnSpPr>
          <p:nvPr/>
        </p:nvCxnSpPr>
        <p:spPr>
          <a:xfrm>
            <a:off x="2572126" y="156785"/>
            <a:ext cx="2546443" cy="170349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0" idx="3"/>
            <a:endCxn id="6" idx="3"/>
          </p:cNvCxnSpPr>
          <p:nvPr/>
        </p:nvCxnSpPr>
        <p:spPr>
          <a:xfrm flipV="1">
            <a:off x="4012286" y="1949946"/>
            <a:ext cx="1134471" cy="120083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endCxn id="20" idx="2"/>
          </p:cNvCxnSpPr>
          <p:nvPr/>
        </p:nvCxnSpPr>
        <p:spPr>
          <a:xfrm flipV="1">
            <a:off x="2742061" y="3268635"/>
            <a:ext cx="1152372" cy="104047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5" idx="1"/>
          </p:cNvCxnSpPr>
          <p:nvPr/>
        </p:nvCxnSpPr>
        <p:spPr>
          <a:xfrm flipH="1" flipV="1">
            <a:off x="2750007" y="4381453"/>
            <a:ext cx="595706" cy="24056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6" idx="2"/>
            <a:endCxn id="25" idx="2"/>
          </p:cNvCxnSpPr>
          <p:nvPr/>
        </p:nvCxnSpPr>
        <p:spPr>
          <a:xfrm flipH="1">
            <a:off x="3227860" y="5605590"/>
            <a:ext cx="3906933" cy="106362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6" idx="3"/>
            <a:endCxn id="27" idx="1"/>
          </p:cNvCxnSpPr>
          <p:nvPr/>
        </p:nvCxnSpPr>
        <p:spPr>
          <a:xfrm flipH="1" flipV="1">
            <a:off x="6676582" y="4659671"/>
            <a:ext cx="576064" cy="82806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6" idx="5"/>
            <a:endCxn id="27" idx="3"/>
          </p:cNvCxnSpPr>
          <p:nvPr/>
        </p:nvCxnSpPr>
        <p:spPr>
          <a:xfrm>
            <a:off x="5335749" y="1949946"/>
            <a:ext cx="1340833" cy="247402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29" idx="3"/>
            <a:endCxn id="20" idx="1"/>
          </p:cNvCxnSpPr>
          <p:nvPr/>
        </p:nvCxnSpPr>
        <p:spPr>
          <a:xfrm flipH="1" flipV="1">
            <a:off x="4012286" y="3386487"/>
            <a:ext cx="431832" cy="152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8202" y="9201"/>
            <a:ext cx="4952074" cy="1143000"/>
          </a:xfrm>
        </p:spPr>
        <p:txBody>
          <a:bodyPr/>
          <a:lstStyle/>
          <a:p>
            <a:r>
              <a:rPr lang="zh-CN" altLang="en-US" dirty="0"/>
              <a:t>外业测量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076056" y="1699916"/>
            <a:ext cx="320731" cy="320731"/>
            <a:chOff x="497040" y="3039464"/>
            <a:chExt cx="432048" cy="432048"/>
          </a:xfrm>
        </p:grpSpPr>
        <p:sp>
          <p:nvSpPr>
            <p:cNvPr id="6" name="椭圆 5"/>
            <p:cNvSpPr/>
            <p:nvPr/>
          </p:nvSpPr>
          <p:spPr>
            <a:xfrm>
              <a:off x="539552" y="3068960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加号 6"/>
            <p:cNvSpPr/>
            <p:nvPr/>
          </p:nvSpPr>
          <p:spPr>
            <a:xfrm>
              <a:off x="497040" y="3039464"/>
              <a:ext cx="432048" cy="432048"/>
            </a:xfrm>
            <a:prstGeom prst="mathPlu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411760" y="114272"/>
            <a:ext cx="320731" cy="320731"/>
            <a:chOff x="497040" y="3039464"/>
            <a:chExt cx="432048" cy="432048"/>
          </a:xfrm>
        </p:grpSpPr>
        <p:sp>
          <p:nvSpPr>
            <p:cNvPr id="10" name="椭圆 9"/>
            <p:cNvSpPr/>
            <p:nvPr/>
          </p:nvSpPr>
          <p:spPr>
            <a:xfrm>
              <a:off x="539552" y="3068960"/>
              <a:ext cx="360040" cy="36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加号 10"/>
            <p:cNvSpPr/>
            <p:nvPr/>
          </p:nvSpPr>
          <p:spPr>
            <a:xfrm>
              <a:off x="497040" y="3039464"/>
              <a:ext cx="432048" cy="432048"/>
            </a:xfrm>
            <a:prstGeom prst="mathPlu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310565" y="153499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SD1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35196" y="-64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SD4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3851920" y="3108269"/>
            <a:ext cx="320731" cy="320731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加号 23"/>
          <p:cNvSpPr/>
          <p:nvPr/>
        </p:nvSpPr>
        <p:spPr>
          <a:xfrm>
            <a:off x="2578118" y="4221088"/>
            <a:ext cx="320731" cy="320731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加号 24"/>
          <p:cNvSpPr/>
          <p:nvPr/>
        </p:nvSpPr>
        <p:spPr>
          <a:xfrm>
            <a:off x="3185347" y="6508847"/>
            <a:ext cx="320731" cy="320731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加号 25"/>
          <p:cNvSpPr/>
          <p:nvPr/>
        </p:nvSpPr>
        <p:spPr>
          <a:xfrm>
            <a:off x="7092280" y="5445224"/>
            <a:ext cx="320731" cy="320731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加号 26"/>
          <p:cNvSpPr/>
          <p:nvPr/>
        </p:nvSpPr>
        <p:spPr>
          <a:xfrm>
            <a:off x="6516216" y="4381453"/>
            <a:ext cx="320731" cy="320731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加号 27"/>
          <p:cNvSpPr/>
          <p:nvPr/>
        </p:nvSpPr>
        <p:spPr>
          <a:xfrm>
            <a:off x="296834" y="5284858"/>
            <a:ext cx="320731" cy="320731"/>
          </a:xfrm>
          <a:prstGeom prst="mathPlus">
            <a:avLst/>
          </a:prstGeom>
          <a:solidFill>
            <a:srgbClr val="FF0000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加号 28"/>
          <p:cNvSpPr/>
          <p:nvPr/>
        </p:nvSpPr>
        <p:spPr>
          <a:xfrm>
            <a:off x="4283752" y="4869160"/>
            <a:ext cx="320731" cy="320731"/>
          </a:xfrm>
          <a:prstGeom prst="mathPlus">
            <a:avLst/>
          </a:prstGeom>
          <a:solidFill>
            <a:srgbClr val="FF0000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cxnSpLocks/>
            <a:stCxn id="11" idx="0"/>
            <a:endCxn id="7" idx="2"/>
          </p:cNvCxnSpPr>
          <p:nvPr/>
        </p:nvCxnSpPr>
        <p:spPr>
          <a:xfrm>
            <a:off x="2689978" y="274638"/>
            <a:ext cx="2428591" cy="158564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0" idx="3"/>
            <a:endCxn id="6" idx="3"/>
          </p:cNvCxnSpPr>
          <p:nvPr/>
        </p:nvCxnSpPr>
        <p:spPr>
          <a:xfrm flipV="1">
            <a:off x="4012286" y="1949946"/>
            <a:ext cx="1134471" cy="1200836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cxnSpLocks/>
            <a:endCxn id="20" idx="2"/>
          </p:cNvCxnSpPr>
          <p:nvPr/>
        </p:nvCxnSpPr>
        <p:spPr>
          <a:xfrm flipV="1">
            <a:off x="2742061" y="3268635"/>
            <a:ext cx="1152372" cy="104047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cxnSpLocks/>
          </p:cNvCxnSpPr>
          <p:nvPr/>
        </p:nvCxnSpPr>
        <p:spPr>
          <a:xfrm flipH="1" flipV="1">
            <a:off x="2750007" y="4381453"/>
            <a:ext cx="599249" cy="229579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  <a:stCxn id="26" idx="2"/>
          </p:cNvCxnSpPr>
          <p:nvPr/>
        </p:nvCxnSpPr>
        <p:spPr>
          <a:xfrm flipH="1">
            <a:off x="3338623" y="5605590"/>
            <a:ext cx="3796170" cy="106102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26" idx="3"/>
          </p:cNvCxnSpPr>
          <p:nvPr/>
        </p:nvCxnSpPr>
        <p:spPr>
          <a:xfrm flipH="1" flipV="1">
            <a:off x="6691470" y="4572000"/>
            <a:ext cx="561176" cy="91573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  <a:stCxn id="6" idx="5"/>
          </p:cNvCxnSpPr>
          <p:nvPr/>
        </p:nvCxnSpPr>
        <p:spPr>
          <a:xfrm>
            <a:off x="5335749" y="1949946"/>
            <a:ext cx="1319387" cy="2579665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29" idx="3"/>
            <a:endCxn id="20" idx="1"/>
          </p:cNvCxnSpPr>
          <p:nvPr/>
        </p:nvCxnSpPr>
        <p:spPr>
          <a:xfrm flipH="1" flipV="1">
            <a:off x="4012286" y="3386487"/>
            <a:ext cx="431832" cy="152518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弧形 11">
            <a:extLst>
              <a:ext uri="{FF2B5EF4-FFF2-40B4-BE49-F238E27FC236}">
                <a16:creationId xmlns:a16="http://schemas.microsoft.com/office/drawing/2014/main" id="{A22909F2-1202-4F69-ABC7-B8BD0D582D90}"/>
              </a:ext>
            </a:extLst>
          </p:cNvPr>
          <p:cNvSpPr/>
          <p:nvPr/>
        </p:nvSpPr>
        <p:spPr>
          <a:xfrm rot="7817320">
            <a:off x="4716151" y="1533280"/>
            <a:ext cx="914400" cy="914400"/>
          </a:xfrm>
          <a:prstGeom prst="arc">
            <a:avLst>
              <a:gd name="adj1" fmla="val 16200000"/>
              <a:gd name="adj2" fmla="val 370788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0C36A9F1-8BDC-4FAE-83B7-8D7BA24F6980}"/>
              </a:ext>
            </a:extLst>
          </p:cNvPr>
          <p:cNvSpPr/>
          <p:nvPr/>
        </p:nvSpPr>
        <p:spPr>
          <a:xfrm rot="6960310">
            <a:off x="3482421" y="2596771"/>
            <a:ext cx="843410" cy="1009959"/>
          </a:xfrm>
          <a:prstGeom prst="arc">
            <a:avLst>
              <a:gd name="adj1" fmla="val 13060027"/>
              <a:gd name="adj2" fmla="val 456784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>
            <a:extLst>
              <a:ext uri="{FF2B5EF4-FFF2-40B4-BE49-F238E27FC236}">
                <a16:creationId xmlns:a16="http://schemas.microsoft.com/office/drawing/2014/main" id="{AA9DED3C-0255-434E-959B-109C1DB7EEE4}"/>
              </a:ext>
            </a:extLst>
          </p:cNvPr>
          <p:cNvSpPr/>
          <p:nvPr/>
        </p:nvSpPr>
        <p:spPr>
          <a:xfrm rot="5400000">
            <a:off x="2414964" y="3866301"/>
            <a:ext cx="914400" cy="914400"/>
          </a:xfrm>
          <a:prstGeom prst="arc">
            <a:avLst>
              <a:gd name="adj1" fmla="val 13222080"/>
              <a:gd name="adj2" fmla="val 0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弧形 35">
            <a:extLst>
              <a:ext uri="{FF2B5EF4-FFF2-40B4-BE49-F238E27FC236}">
                <a16:creationId xmlns:a16="http://schemas.microsoft.com/office/drawing/2014/main" id="{B0822312-8FE4-4E5F-B8A1-B07905CF0A1E}"/>
              </a:ext>
            </a:extLst>
          </p:cNvPr>
          <p:cNvSpPr/>
          <p:nvPr/>
        </p:nvSpPr>
        <p:spPr>
          <a:xfrm rot="21387513">
            <a:off x="2910151" y="5989693"/>
            <a:ext cx="914400" cy="914400"/>
          </a:xfrm>
          <a:prstGeom prst="arc">
            <a:avLst>
              <a:gd name="adj1" fmla="val 15000419"/>
              <a:gd name="adj2" fmla="val 777632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A4470E3A-E690-4D3B-96CD-84E6151F307D}"/>
              </a:ext>
            </a:extLst>
          </p:cNvPr>
          <p:cNvSpPr/>
          <p:nvPr/>
        </p:nvSpPr>
        <p:spPr>
          <a:xfrm rot="11254358">
            <a:off x="6271681" y="4012381"/>
            <a:ext cx="914400" cy="914400"/>
          </a:xfrm>
          <a:prstGeom prst="arc">
            <a:avLst>
              <a:gd name="adj1" fmla="val 14602736"/>
              <a:gd name="adj2" fmla="val 2560070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B54341F7-D51A-45A3-8ACA-8C67D5B6F8D3}"/>
              </a:ext>
            </a:extLst>
          </p:cNvPr>
          <p:cNvSpPr/>
          <p:nvPr/>
        </p:nvSpPr>
        <p:spPr>
          <a:xfrm rot="14874097">
            <a:off x="6720106" y="5089464"/>
            <a:ext cx="914400" cy="914400"/>
          </a:xfrm>
          <a:prstGeom prst="arc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弧形 40">
            <a:extLst>
              <a:ext uri="{FF2B5EF4-FFF2-40B4-BE49-F238E27FC236}">
                <a16:creationId xmlns:a16="http://schemas.microsoft.com/office/drawing/2014/main" id="{587E5EA8-7634-47BE-A66D-68BBFD5A3F7D}"/>
              </a:ext>
            </a:extLst>
          </p:cNvPr>
          <p:cNvSpPr/>
          <p:nvPr/>
        </p:nvSpPr>
        <p:spPr>
          <a:xfrm rot="7817320">
            <a:off x="3342523" y="3057772"/>
            <a:ext cx="914400" cy="914400"/>
          </a:xfrm>
          <a:prstGeom prst="arc">
            <a:avLst>
              <a:gd name="adj1" fmla="val 16200000"/>
              <a:gd name="adj2" fmla="val 1162241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弧形 41">
            <a:extLst>
              <a:ext uri="{FF2B5EF4-FFF2-40B4-BE49-F238E27FC236}">
                <a16:creationId xmlns:a16="http://schemas.microsoft.com/office/drawing/2014/main" id="{821CEDC7-E310-49F8-8E27-AE6B0E10EC70}"/>
              </a:ext>
            </a:extLst>
          </p:cNvPr>
          <p:cNvSpPr/>
          <p:nvPr/>
        </p:nvSpPr>
        <p:spPr>
          <a:xfrm rot="12977569">
            <a:off x="4769740" y="1338760"/>
            <a:ext cx="914400" cy="914400"/>
          </a:xfrm>
          <a:prstGeom prst="arc">
            <a:avLst>
              <a:gd name="adj1" fmla="val 16200000"/>
              <a:gd name="adj2" fmla="val 20429740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3D085B-7B52-4CF6-877B-2A571DB920F3}"/>
              </a:ext>
            </a:extLst>
          </p:cNvPr>
          <p:cNvSpPr txBox="1"/>
          <p:nvPr/>
        </p:nvSpPr>
        <p:spPr>
          <a:xfrm>
            <a:off x="6372200" y="1534999"/>
            <a:ext cx="2376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角度测量：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转折角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连接角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87F8D04-E249-4D13-B2CD-5C5AE390CCAB}"/>
              </a:ext>
            </a:extLst>
          </p:cNvPr>
          <p:cNvSpPr txBox="1"/>
          <p:nvPr/>
        </p:nvSpPr>
        <p:spPr>
          <a:xfrm>
            <a:off x="6442302" y="3052065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边长测量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929DDF3-E90C-41A3-82C0-3B94AA441ABC}"/>
              </a:ext>
            </a:extLst>
          </p:cNvPr>
          <p:cNvSpPr txBox="1"/>
          <p:nvPr/>
        </p:nvSpPr>
        <p:spPr>
          <a:xfrm>
            <a:off x="137618" y="2044005"/>
            <a:ext cx="28998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图根控制网：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闭合导线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部分支导线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FF62FCE-A546-411C-AAD0-2F29624CC867}"/>
              </a:ext>
            </a:extLst>
          </p:cNvPr>
          <p:cNvSpPr txBox="1"/>
          <p:nvPr/>
        </p:nvSpPr>
        <p:spPr>
          <a:xfrm>
            <a:off x="4306781" y="220486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D1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91C317A-510D-4F0D-B05F-0B0BBD95E4BA}"/>
              </a:ext>
            </a:extLst>
          </p:cNvPr>
          <p:cNvSpPr txBox="1"/>
          <p:nvPr/>
        </p:nvSpPr>
        <p:spPr>
          <a:xfrm>
            <a:off x="3155328" y="334463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BA5EBFA-8168-4FB6-8A95-744D1A175FF6}"/>
              </a:ext>
            </a:extLst>
          </p:cNvPr>
          <p:cNvSpPr txBox="1"/>
          <p:nvPr/>
        </p:nvSpPr>
        <p:spPr>
          <a:xfrm>
            <a:off x="4127648" y="400389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D21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4F97702-8E47-4C2D-B6F5-96CA67780BCD}"/>
              </a:ext>
            </a:extLst>
          </p:cNvPr>
          <p:cNvSpPr txBox="1"/>
          <p:nvPr/>
        </p:nvSpPr>
        <p:spPr>
          <a:xfrm>
            <a:off x="2600204" y="518684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D3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EFB613C-A3AB-4829-B595-402CA719ECB0}"/>
              </a:ext>
            </a:extLst>
          </p:cNvPr>
          <p:cNvSpPr txBox="1"/>
          <p:nvPr/>
        </p:nvSpPr>
        <p:spPr>
          <a:xfrm>
            <a:off x="5226940" y="579116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D4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2607F3E-4648-4F10-8A47-06503614F022}"/>
              </a:ext>
            </a:extLst>
          </p:cNvPr>
          <p:cNvSpPr txBox="1"/>
          <p:nvPr/>
        </p:nvSpPr>
        <p:spPr>
          <a:xfrm>
            <a:off x="6904412" y="477004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D5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6FAA8EF-67AF-4C69-8330-D4ECA00A135D}"/>
              </a:ext>
            </a:extLst>
          </p:cNvPr>
          <p:cNvSpPr txBox="1"/>
          <p:nvPr/>
        </p:nvSpPr>
        <p:spPr>
          <a:xfrm>
            <a:off x="5941296" y="3017155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68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7C480-7E96-42C6-8C55-B201402E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内业计算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EE93F-B883-4D5D-96CD-1764D58E0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导线内业计算</a:t>
            </a:r>
            <a:endParaRPr lang="en-US" altLang="zh-CN" dirty="0"/>
          </a:p>
          <a:p>
            <a:r>
              <a:rPr lang="zh-CN" altLang="en-US" dirty="0"/>
              <a:t>支导线的导线点坐标计算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ECD78E-E745-4FF7-B066-8C077A9FA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3240360" cy="39958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962A30-CF8B-4417-A64C-1016C9D1C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656" y="2996952"/>
            <a:ext cx="5575344" cy="331177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986908C-3287-4CC9-9D2A-3E853E1C509F}"/>
              </a:ext>
            </a:extLst>
          </p:cNvPr>
          <p:cNvGrpSpPr/>
          <p:nvPr/>
        </p:nvGrpSpPr>
        <p:grpSpPr>
          <a:xfrm>
            <a:off x="5724128" y="968824"/>
            <a:ext cx="2535277" cy="1884112"/>
            <a:chOff x="1475656" y="1882165"/>
            <a:chExt cx="4352925" cy="4105275"/>
          </a:xfrm>
        </p:grpSpPr>
        <p:pic>
          <p:nvPicPr>
            <p:cNvPr id="9" name="图片 2">
              <a:extLst>
                <a:ext uri="{FF2B5EF4-FFF2-40B4-BE49-F238E27FC236}">
                  <a16:creationId xmlns:a16="http://schemas.microsoft.com/office/drawing/2014/main" id="{FC2C09AE-3618-403E-95E5-D16A38963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882165"/>
              <a:ext cx="4352925" cy="410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0FEFF07-15E0-4F42-96CE-6AD9BF5C76EB}"/>
                </a:ext>
              </a:extLst>
            </p:cNvPr>
            <p:cNvSpPr txBox="1"/>
            <p:nvPr/>
          </p:nvSpPr>
          <p:spPr>
            <a:xfrm>
              <a:off x="3652118" y="465313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82E3D30-0FFB-493E-9A7F-DDF9482B25BC}"/>
                  </a:ext>
                </a:extLst>
              </p:cNvPr>
              <p:cNvSpPr txBox="1"/>
              <p:nvPr/>
            </p:nvSpPr>
            <p:spPr>
              <a:xfrm>
                <a:off x="6991766" y="1817753"/>
                <a:ext cx="157838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AP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82E3D30-0FFB-493E-9A7F-DDF9482B2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766" y="1817753"/>
                <a:ext cx="1578381" cy="553998"/>
              </a:xfrm>
              <a:prstGeom prst="rect">
                <a:avLst/>
              </a:prstGeom>
              <a:blipFill>
                <a:blip r:embed="rId5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FBEC9B-5C12-411B-AFFB-02825FE9185E}"/>
                  </a:ext>
                </a:extLst>
              </p:cNvPr>
              <p:cNvSpPr txBox="1"/>
              <p:nvPr/>
            </p:nvSpPr>
            <p:spPr>
              <a:xfrm>
                <a:off x="6998287" y="430639"/>
                <a:ext cx="177311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AP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AP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FBEC9B-5C12-411B-AFFB-02825FE9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287" y="430639"/>
                <a:ext cx="177311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F5893BF-C8FB-466C-93CF-5D8AE4ECB8FC}"/>
                  </a:ext>
                </a:extLst>
              </p:cNvPr>
              <p:cNvSpPr txBox="1"/>
              <p:nvPr/>
            </p:nvSpPr>
            <p:spPr>
              <a:xfrm>
                <a:off x="6660232" y="1107753"/>
                <a:ext cx="273630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F5893BF-C8FB-466C-93CF-5D8AE4ECB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107753"/>
                <a:ext cx="273630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54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95F3C-9600-47C2-B80D-0D60C25A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图根导线结果整理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5BDE4-98AC-4C15-874E-EE0F4246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除了按内业计算表格计算闭合导线或符合导线点的坐标；</a:t>
            </a:r>
            <a:endParaRPr lang="en-US" altLang="zh-CN" dirty="0"/>
          </a:p>
          <a:p>
            <a:r>
              <a:rPr lang="zh-CN" altLang="en-US" dirty="0"/>
              <a:t>按坐标正算推算支导线导线点的坐标</a:t>
            </a:r>
            <a:endParaRPr lang="en-US" altLang="zh-CN" dirty="0"/>
          </a:p>
          <a:p>
            <a:r>
              <a:rPr lang="zh-CN" altLang="en-US" dirty="0"/>
              <a:t>按“点名，点代码，纵坐标，横坐标，高程”编写一个文本文件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DFD838-16FE-4A1A-B135-9038AF59D9B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92080" y="4381182"/>
            <a:ext cx="2857500" cy="2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2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768B0-F063-4D93-AD20-278EBFCD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图根导线测量结果上传仪器准备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5784B6-4B54-4FCE-8B82-5D9953D1C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安装仪器的驱动程序（如果未安装）</a:t>
            </a:r>
            <a:endParaRPr lang="en-US" altLang="zh-CN" dirty="0"/>
          </a:p>
          <a:p>
            <a:pPr lvl="1"/>
            <a:r>
              <a:rPr lang="en-US" altLang="zh-CN" dirty="0"/>
              <a:t>VCP_V1.3.1_Setup_x64</a:t>
            </a:r>
            <a:r>
              <a:rPr lang="zh-CN" altLang="en-US" dirty="0"/>
              <a:t>（</a:t>
            </a:r>
            <a:r>
              <a:rPr lang="en-US" altLang="zh-CN" dirty="0"/>
              <a:t>win7 64</a:t>
            </a:r>
            <a:r>
              <a:rPr lang="zh-CN" altLang="en-US" dirty="0"/>
              <a:t>）</a:t>
            </a:r>
            <a:r>
              <a:rPr lang="en-US" altLang="zh-CN" dirty="0"/>
              <a:t>.exe</a:t>
            </a:r>
          </a:p>
          <a:p>
            <a:r>
              <a:rPr lang="zh-CN" altLang="en-US" dirty="0"/>
              <a:t>利用</a:t>
            </a:r>
            <a:r>
              <a:rPr lang="en-US" altLang="zh-CN" dirty="0"/>
              <a:t>USB</a:t>
            </a:r>
            <a:r>
              <a:rPr lang="zh-CN" altLang="en-US" dirty="0"/>
              <a:t>线连接仪器和电脑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086FA-ED07-4529-AEEB-22CA5C060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834" y="3356992"/>
            <a:ext cx="6001966" cy="337693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C742BDDF-E7FA-4268-8031-BFE079137101}"/>
              </a:ext>
            </a:extLst>
          </p:cNvPr>
          <p:cNvSpPr/>
          <p:nvPr/>
        </p:nvSpPr>
        <p:spPr>
          <a:xfrm>
            <a:off x="6516216" y="5072636"/>
            <a:ext cx="288032" cy="3703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4D02CB2-D929-4A3D-AB9F-D129E192F7B4}"/>
              </a:ext>
            </a:extLst>
          </p:cNvPr>
          <p:cNvSpPr/>
          <p:nvPr/>
        </p:nvSpPr>
        <p:spPr>
          <a:xfrm>
            <a:off x="4148336" y="5597624"/>
            <a:ext cx="288032" cy="3703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62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zh-CN" altLang="en-US" dirty="0"/>
              <a:t>实验介绍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zh-CN" altLang="en-US" dirty="0"/>
              <a:t>内容</a:t>
            </a:r>
            <a:endParaRPr lang="en-US" altLang="zh-CN" dirty="0"/>
          </a:p>
          <a:p>
            <a:pPr lvl="1"/>
            <a:r>
              <a:rPr lang="zh-CN" altLang="en-US" dirty="0"/>
              <a:t>全站仪野外数据采集；室内数字成图。</a:t>
            </a:r>
            <a:endParaRPr lang="en-US" altLang="zh-CN" dirty="0"/>
          </a:p>
          <a:p>
            <a:pPr lvl="3"/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实训仪器设备：</a:t>
            </a:r>
            <a:endParaRPr lang="en-US" altLang="zh-CN" dirty="0"/>
          </a:p>
          <a:p>
            <a:pPr lvl="1"/>
            <a:r>
              <a:rPr lang="zh-CN" altLang="en-US" dirty="0"/>
              <a:t>中海达</a:t>
            </a:r>
            <a:r>
              <a:rPr lang="en-US" altLang="zh-CN" dirty="0"/>
              <a:t>ZTS-121</a:t>
            </a:r>
            <a:r>
              <a:rPr lang="zh-CN" altLang="en-US" dirty="0"/>
              <a:t>全站仪</a:t>
            </a:r>
            <a:r>
              <a:rPr lang="en-US" altLang="zh-CN" dirty="0"/>
              <a:t>/</a:t>
            </a:r>
            <a:r>
              <a:rPr lang="zh-CN" altLang="en-US" dirty="0"/>
              <a:t>科力达</a:t>
            </a:r>
            <a:r>
              <a:rPr lang="en-US" altLang="zh-CN" dirty="0"/>
              <a:t>KTS-442</a:t>
            </a:r>
            <a:r>
              <a:rPr lang="zh-CN" altLang="en-US" dirty="0"/>
              <a:t>全站仪</a:t>
            </a:r>
            <a:endParaRPr lang="en-US" altLang="zh-CN" dirty="0"/>
          </a:p>
          <a:p>
            <a:pPr lvl="1"/>
            <a:r>
              <a:rPr lang="zh-CN" altLang="en-US" dirty="0"/>
              <a:t>南方测绘</a:t>
            </a:r>
            <a:r>
              <a:rPr lang="en-US" altLang="zh-CN" dirty="0"/>
              <a:t>CASS</a:t>
            </a:r>
            <a:r>
              <a:rPr lang="zh-CN" altLang="en-US" dirty="0"/>
              <a:t>数字测图软件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768B0-F063-4D93-AD20-278EBFCD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图根导线测量结果上传仪器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5784B6-4B54-4FCE-8B82-5D9953D1C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利用“科力达</a:t>
            </a:r>
            <a:r>
              <a:rPr lang="en-US" altLang="zh-CN" dirty="0"/>
              <a:t>2018</a:t>
            </a:r>
            <a:r>
              <a:rPr lang="zh-CN" altLang="en-US" dirty="0"/>
              <a:t>新款全站仪传输软件</a:t>
            </a:r>
            <a:r>
              <a:rPr lang="en-US" altLang="zh-CN" dirty="0"/>
              <a:t>.exe</a:t>
            </a:r>
            <a:r>
              <a:rPr lang="zh-CN" altLang="en-US" dirty="0"/>
              <a:t>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755A14-8BDD-4466-9DFE-EE306164F2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580" y="2346960"/>
            <a:ext cx="5760720" cy="45110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6E8B3B-6F68-4E59-B778-5D46BCC526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58189" y="3055620"/>
            <a:ext cx="2857500" cy="22021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279CF8-1038-47CB-9114-754CD1C553F8}"/>
              </a:ext>
            </a:extLst>
          </p:cNvPr>
          <p:cNvSpPr txBox="1"/>
          <p:nvPr/>
        </p:nvSpPr>
        <p:spPr>
          <a:xfrm>
            <a:off x="5508104" y="5380573"/>
            <a:ext cx="3635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在传输软件中打开控制点文件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选择“传输→上传</a:t>
            </a:r>
            <a:r>
              <a:rPr lang="en-US" altLang="zh-CN" dirty="0"/>
              <a:t>KTS400/500</a:t>
            </a:r>
            <a:r>
              <a:rPr lang="zh-CN" altLang="en-US" dirty="0"/>
              <a:t>数据”；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仪器端选择要接收数据的文件；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全站仪按确定后电脑端再确定。</a:t>
            </a:r>
          </a:p>
        </p:txBody>
      </p:sp>
    </p:spTree>
    <p:extLst>
      <p:ext uri="{BB962C8B-B14F-4D97-AF65-F5344CB8AC3E}">
        <p14:creationId xmlns:p14="http://schemas.microsoft.com/office/powerpoint/2010/main" val="218218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9705" y="1268730"/>
            <a:ext cx="5151120" cy="359664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083935" y="1628775"/>
            <a:ext cx="304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仪器：</a:t>
            </a:r>
          </a:p>
          <a:p>
            <a:r>
              <a:rPr lang="zh-CN" altLang="en-US"/>
              <a:t>内存</a:t>
            </a:r>
            <a:r>
              <a:rPr lang="en-US" altLang="zh-CN"/>
              <a:t>→</a:t>
            </a:r>
            <a:r>
              <a:rPr lang="zh-CN" altLang="en-US"/>
              <a:t>工作文件</a:t>
            </a:r>
            <a:r>
              <a:rPr lang="en-US" altLang="zh-CN"/>
              <a:t>→6</a:t>
            </a:r>
            <a:r>
              <a:rPr lang="zh-CN" altLang="en-US"/>
              <a:t>接收坐标文件</a:t>
            </a:r>
            <a:r>
              <a:rPr lang="en-US" altLang="zh-CN"/>
              <a:t>→</a:t>
            </a:r>
            <a:r>
              <a:rPr lang="zh-CN" altLang="en-US"/>
              <a:t>输入坐标文件名</a:t>
            </a:r>
            <a:r>
              <a:rPr lang="en-US" altLang="zh-CN"/>
              <a:t>→</a:t>
            </a:r>
            <a:r>
              <a:rPr lang="zh-CN" altLang="en-US"/>
              <a:t>确定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849495" y="2564765"/>
            <a:ext cx="1090295" cy="6261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7" idx="2"/>
          </p:cNvCxnSpPr>
          <p:nvPr/>
        </p:nvCxnSpPr>
        <p:spPr>
          <a:xfrm flipH="1">
            <a:off x="4643755" y="2827655"/>
            <a:ext cx="2964180" cy="1321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88224" y="4984779"/>
            <a:ext cx="1760220" cy="1706880"/>
          </a:xfrm>
          <a:prstGeom prst="rect">
            <a:avLst/>
          </a:prstGeom>
        </p:spPr>
      </p:pic>
      <p:cxnSp>
        <p:nvCxnSpPr>
          <p:cNvPr id="8" name="直接箭头连接符 7"/>
          <p:cNvCxnSpPr>
            <a:cxnSpLocks/>
            <a:endCxn id="6" idx="0"/>
          </p:cNvCxnSpPr>
          <p:nvPr/>
        </p:nvCxnSpPr>
        <p:spPr>
          <a:xfrm>
            <a:off x="4879608" y="4237672"/>
            <a:ext cx="2588726" cy="747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BAAF3B5-63D9-4017-B930-AF88F1932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8981" y="-84061"/>
            <a:ext cx="3467584" cy="2867425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94BB0C6D-740E-46C2-9111-36F4B9244B45}"/>
              </a:ext>
            </a:extLst>
          </p:cNvPr>
          <p:cNvSpPr/>
          <p:nvPr/>
        </p:nvSpPr>
        <p:spPr>
          <a:xfrm>
            <a:off x="4306321" y="1483427"/>
            <a:ext cx="358699" cy="35869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endParaRPr lang="zh-CN" alt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CDA644E-7F02-46E9-A8B2-90B621E2EF4E}"/>
              </a:ext>
            </a:extLst>
          </p:cNvPr>
          <p:cNvSpPr/>
          <p:nvPr/>
        </p:nvSpPr>
        <p:spPr>
          <a:xfrm>
            <a:off x="6817514" y="1569751"/>
            <a:ext cx="358699" cy="35869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Aharoni" panose="02010803020104030203" pitchFamily="2" charset="-79"/>
              </a:rPr>
              <a:t>2</a:t>
            </a:r>
            <a:endParaRPr lang="zh-CN" altLang="en-US" sz="2800" dirty="0">
              <a:solidFill>
                <a:srgbClr val="FF0000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F7BF4C2-75A0-49DE-BDA7-9505810755F8}"/>
              </a:ext>
            </a:extLst>
          </p:cNvPr>
          <p:cNvSpPr/>
          <p:nvPr/>
        </p:nvSpPr>
        <p:spPr>
          <a:xfrm>
            <a:off x="3753606" y="3969740"/>
            <a:ext cx="358699" cy="35869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Aharoni" panose="02010803020104030203" pitchFamily="2" charset="-79"/>
              </a:rPr>
              <a:t>3</a:t>
            </a:r>
            <a:endParaRPr lang="zh-CN" altLang="en-US" sz="2800" dirty="0">
              <a:solidFill>
                <a:srgbClr val="FF0000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E06DFA0-9980-4AAF-B591-227178283893}"/>
              </a:ext>
            </a:extLst>
          </p:cNvPr>
          <p:cNvSpPr/>
          <p:nvPr/>
        </p:nvSpPr>
        <p:spPr>
          <a:xfrm>
            <a:off x="7884368" y="6224663"/>
            <a:ext cx="358699" cy="35869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Aharoni" panose="02010803020104030203" pitchFamily="2" charset="-79"/>
              </a:rPr>
              <a:t>4</a:t>
            </a:r>
            <a:endParaRPr lang="zh-CN" altLang="en-US" sz="2800" dirty="0">
              <a:solidFill>
                <a:srgbClr val="FF0000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689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+mn-ea"/>
              </a:rPr>
              <a:t>2.</a:t>
            </a:r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碎部测量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19200"/>
            <a:ext cx="7467600" cy="1201688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z="3200" b="1" dirty="0">
                <a:solidFill>
                  <a:srgbClr val="FFFF00"/>
                </a:solidFill>
                <a:latin typeface="+mn-ea"/>
              </a:rPr>
              <a:t>   </a:t>
            </a:r>
            <a:endParaRPr lang="en-US" altLang="zh-CN" sz="3200" b="1" dirty="0">
              <a:solidFill>
                <a:srgbClr val="FFFF00"/>
              </a:solidFill>
              <a:latin typeface="+mn-ea"/>
            </a:endParaRPr>
          </a:p>
          <a:p>
            <a:pPr>
              <a:buNone/>
              <a:defRPr/>
            </a:pPr>
            <a:r>
              <a:rPr lang="en-US" altLang="zh-CN" sz="2400" b="1" dirty="0">
                <a:latin typeface="+mn-ea"/>
              </a:rPr>
              <a:t>1)</a:t>
            </a:r>
            <a:r>
              <a:rPr lang="zh-CN" altLang="en-US" sz="2400" b="1" dirty="0">
                <a:latin typeface="+mn-ea"/>
              </a:rPr>
              <a:t>测站设置、定向与检核</a:t>
            </a:r>
            <a:r>
              <a:rPr lang="en-US" altLang="zh-CN" sz="2400" b="1" dirty="0">
                <a:latin typeface="+mn-ea"/>
              </a:rPr>
              <a:t>	   2</a:t>
            </a:r>
            <a:r>
              <a:rPr lang="zh-CN" altLang="en-US" sz="2400" b="1" dirty="0">
                <a:latin typeface="+mn-ea"/>
              </a:rPr>
              <a:t>）</a:t>
            </a:r>
            <a:r>
              <a:rPr lang="zh-CN" altLang="en-US" sz="2400" b="1" dirty="0"/>
              <a:t>碎部点坐标测量</a:t>
            </a:r>
            <a:endParaRPr lang="en-US" altLang="zh-CN" sz="2400" b="1" dirty="0"/>
          </a:p>
          <a:p>
            <a:pPr>
              <a:buNone/>
              <a:defRPr/>
            </a:pPr>
            <a:endParaRPr lang="en-US" altLang="zh-CN" sz="2000" b="1" dirty="0">
              <a:latin typeface="+mn-ea"/>
            </a:endParaRPr>
          </a:p>
          <a:p>
            <a:pPr>
              <a:buFontTx/>
              <a:buNone/>
              <a:defRPr/>
            </a:pPr>
            <a:endParaRPr lang="zh-CN" altLang="en-US" sz="2000" dirty="0">
              <a:latin typeface="+mn-ea"/>
            </a:endParaRP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7143750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07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1689D-06C1-4718-B76E-BEE6A88B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科力达</a:t>
            </a:r>
            <a:r>
              <a:rPr lang="en-US" altLang="zh-CN" dirty="0"/>
              <a:t>KTS442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DDA16E-8B8C-40AC-B28D-0EE981D2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>
            <a:normAutofit/>
          </a:bodyPr>
          <a:lstStyle/>
          <a:p>
            <a:r>
              <a:rPr lang="zh-CN" altLang="en-US" dirty="0"/>
              <a:t>在其中一个控制点上架设仪器</a:t>
            </a:r>
            <a:endParaRPr lang="en-US" altLang="zh-CN" dirty="0"/>
          </a:p>
          <a:p>
            <a:r>
              <a:rPr lang="zh-CN" altLang="en-US" dirty="0"/>
              <a:t>文件准备</a:t>
            </a:r>
            <a:endParaRPr lang="en-US" altLang="zh-CN" dirty="0"/>
          </a:p>
          <a:p>
            <a:pPr lvl="1"/>
            <a:r>
              <a:rPr lang="zh-CN" altLang="en-US" dirty="0"/>
              <a:t>进入内存管理屏幕：在“测量”页面→</a:t>
            </a:r>
            <a:r>
              <a:rPr lang="en-US" altLang="zh-CN" dirty="0"/>
              <a:t>【ESC】</a:t>
            </a:r>
            <a:r>
              <a:rPr lang="zh-CN" altLang="en-US" dirty="0"/>
              <a:t>→</a:t>
            </a:r>
            <a:r>
              <a:rPr lang="en-US" altLang="zh-CN" dirty="0"/>
              <a:t>【F3】</a:t>
            </a:r>
          </a:p>
          <a:p>
            <a:pPr lvl="1"/>
            <a:r>
              <a:rPr lang="zh-CN" altLang="en-US" dirty="0"/>
              <a:t>选择调用坐标文件：在内存界面，选择“</a:t>
            </a:r>
            <a:r>
              <a:rPr lang="en-US" altLang="zh-CN" dirty="0"/>
              <a:t>2</a:t>
            </a:r>
            <a:r>
              <a:rPr lang="zh-CN" altLang="en-US" dirty="0"/>
              <a:t>、调用坐标文件”后按</a:t>
            </a:r>
            <a:r>
              <a:rPr lang="en-US" altLang="zh-CN" dirty="0"/>
              <a:t>ENT→</a:t>
            </a:r>
            <a:r>
              <a:rPr lang="zh-CN" altLang="en-US" dirty="0"/>
              <a:t>输入之前上传上来的文件名称。或通过“调用”进行查找确定文件名。</a:t>
            </a:r>
            <a:endParaRPr lang="en-US" altLang="zh-CN" dirty="0"/>
          </a:p>
          <a:p>
            <a:pPr lvl="1"/>
            <a:r>
              <a:rPr lang="zh-CN" altLang="en-US" dirty="0"/>
              <a:t>选择当前工作文件：在内存界面，选择“</a:t>
            </a:r>
            <a:r>
              <a:rPr lang="en-US" altLang="zh-CN" dirty="0"/>
              <a:t>2</a:t>
            </a:r>
            <a:r>
              <a:rPr lang="zh-CN" altLang="en-US" dirty="0"/>
              <a:t>、选择当前工作文件”，新建或选择一个已有的文件作为工作文件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039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1689D-06C1-4718-B76E-BEE6A88B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科力达</a:t>
            </a:r>
            <a:r>
              <a:rPr lang="en-US" altLang="zh-CN" dirty="0"/>
              <a:t>KTS442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DDA16E-8B8C-40AC-B28D-0EE981D2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建站</a:t>
            </a:r>
            <a:endParaRPr lang="en-US" altLang="zh-CN" dirty="0"/>
          </a:p>
          <a:p>
            <a:pPr lvl="1"/>
            <a:r>
              <a:rPr lang="zh-CN" altLang="en-US" dirty="0"/>
              <a:t>在“测量”页面：按“</a:t>
            </a:r>
            <a:r>
              <a:rPr lang="en-US" altLang="zh-CN" dirty="0"/>
              <a:t>FNC</a:t>
            </a:r>
            <a:r>
              <a:rPr lang="zh-CN" altLang="en-US" dirty="0"/>
              <a:t>”→“</a:t>
            </a:r>
            <a:r>
              <a:rPr lang="en-US" altLang="zh-CN" dirty="0"/>
              <a:t>F2</a:t>
            </a:r>
            <a:r>
              <a:rPr lang="zh-CN" altLang="en-US" dirty="0"/>
              <a:t>”→“</a:t>
            </a:r>
            <a:r>
              <a:rPr lang="en-US" altLang="zh-CN" dirty="0"/>
              <a:t>2</a:t>
            </a:r>
            <a:r>
              <a:rPr lang="zh-CN" altLang="en-US" dirty="0"/>
              <a:t>、设置测站”→“</a:t>
            </a:r>
            <a:r>
              <a:rPr lang="en-US" altLang="zh-CN" dirty="0"/>
              <a:t>F1</a:t>
            </a:r>
            <a:r>
              <a:rPr lang="zh-CN" altLang="en-US" dirty="0"/>
              <a:t>”取值，从坐标文件中查找当前测站点，获取坐标值。或者直接输入</a:t>
            </a:r>
            <a:endParaRPr lang="en-US" altLang="zh-CN" dirty="0"/>
          </a:p>
          <a:p>
            <a:r>
              <a:rPr lang="zh-CN" altLang="en-US" dirty="0"/>
              <a:t>定向</a:t>
            </a:r>
            <a:endParaRPr lang="en-US" altLang="zh-CN" dirty="0"/>
          </a:p>
          <a:p>
            <a:pPr lvl="1"/>
            <a:r>
              <a:rPr lang="zh-CN" altLang="en-US" dirty="0"/>
              <a:t>设置后视点定向：在坐标测量页面，按</a:t>
            </a:r>
            <a:r>
              <a:rPr lang="en-US" altLang="zh-CN" dirty="0"/>
              <a:t>【3】</a:t>
            </a:r>
            <a:r>
              <a:rPr lang="zh-CN" altLang="en-US" dirty="0"/>
              <a:t>设置后视点→输入或调取后视点坐标→</a:t>
            </a:r>
            <a:r>
              <a:rPr lang="en-US" altLang="zh-CN" dirty="0"/>
              <a:t>【ENT】→</a:t>
            </a:r>
            <a:r>
              <a:rPr lang="zh-CN" altLang="en-US" dirty="0"/>
              <a:t>根据提示瞄准后视点→</a:t>
            </a:r>
            <a:r>
              <a:rPr lang="en-US" altLang="zh-CN" dirty="0"/>
              <a:t>【ENT】,</a:t>
            </a:r>
            <a:r>
              <a:rPr lang="zh-CN" altLang="en-US" dirty="0"/>
              <a:t>显示后视点坐标→</a:t>
            </a:r>
            <a:r>
              <a:rPr lang="en-US" altLang="zh-CN" dirty="0"/>
              <a:t>【F2】</a:t>
            </a:r>
            <a:r>
              <a:rPr lang="zh-CN" altLang="en-US" dirty="0"/>
              <a:t>后视检查→测量查看后视检查结果，如果误差符合要求→</a:t>
            </a:r>
            <a:r>
              <a:rPr lang="en-US" altLang="zh-CN" dirty="0"/>
              <a:t>【ESC】</a:t>
            </a:r>
            <a:r>
              <a:rPr lang="zh-CN" altLang="en-US" dirty="0"/>
              <a:t>返回→</a:t>
            </a:r>
            <a:r>
              <a:rPr lang="en-US" altLang="zh-CN" dirty="0"/>
              <a:t>【ENT】</a:t>
            </a:r>
            <a:r>
              <a:rPr lang="zh-CN" altLang="en-US" dirty="0"/>
              <a:t>保存，返回测量页面。</a:t>
            </a:r>
          </a:p>
        </p:txBody>
      </p:sp>
    </p:spTree>
    <p:extLst>
      <p:ext uri="{BB962C8B-B14F-4D97-AF65-F5344CB8AC3E}">
        <p14:creationId xmlns:p14="http://schemas.microsoft.com/office/powerpoint/2010/main" val="7200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1689D-06C1-4718-B76E-BEE6A88B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科力达</a:t>
            </a:r>
            <a:r>
              <a:rPr lang="en-US" altLang="zh-CN" dirty="0"/>
              <a:t>KTS442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DDA16E-8B8C-40AC-B28D-0EE981D2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坐标测量</a:t>
            </a:r>
            <a:endParaRPr lang="en-US" altLang="zh-CN" dirty="0"/>
          </a:p>
          <a:p>
            <a:pPr lvl="1"/>
            <a:r>
              <a:rPr lang="zh-CN" altLang="en-US" dirty="0"/>
              <a:t>瞄准地物特征点上的棱镜；</a:t>
            </a:r>
            <a:endParaRPr lang="en-US" altLang="zh-CN" dirty="0"/>
          </a:p>
          <a:p>
            <a:pPr lvl="1"/>
            <a:r>
              <a:rPr lang="zh-CN" altLang="en-US" dirty="0"/>
              <a:t>在坐标测量页面，按</a:t>
            </a:r>
            <a:r>
              <a:rPr lang="en-US" altLang="zh-CN" dirty="0"/>
              <a:t>【1】</a:t>
            </a:r>
            <a:r>
              <a:rPr lang="zh-CN" altLang="en-US" dirty="0"/>
              <a:t>测量→等测出结果后，按“</a:t>
            </a:r>
            <a:r>
              <a:rPr lang="en-US" altLang="zh-CN" dirty="0"/>
              <a:t>F1</a:t>
            </a:r>
            <a:r>
              <a:rPr lang="zh-CN" altLang="en-US" dirty="0"/>
              <a:t>（记录）”，输入点名和编码，按“</a:t>
            </a:r>
            <a:r>
              <a:rPr lang="en-US" altLang="zh-CN" dirty="0"/>
              <a:t>F1</a:t>
            </a:r>
            <a:r>
              <a:rPr lang="zh-CN" altLang="en-US" dirty="0"/>
              <a:t>（存储）”。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一个测站只需要建站和定向一次，即可把该测站所能观测的碎部点全部测完。测完每个点记得及时存储，同时绘制草图的人，要记录对应的点名信息和图形的连接信息；</a:t>
            </a:r>
            <a:endParaRPr lang="en-US" altLang="zh-CN" dirty="0"/>
          </a:p>
          <a:p>
            <a:pPr lvl="1"/>
            <a:r>
              <a:rPr lang="zh-CN" altLang="en-US" dirty="0"/>
              <a:t>到新的控制点上观测，如果全站仪重新开机，记得确认当前工作文件和上个测站是否一致，如果不一致需修改；新的测站上重新建站、定向，然后才可进行坐标测量。</a:t>
            </a:r>
          </a:p>
        </p:txBody>
      </p:sp>
    </p:spTree>
    <p:extLst>
      <p:ext uri="{BB962C8B-B14F-4D97-AF65-F5344CB8AC3E}">
        <p14:creationId xmlns:p14="http://schemas.microsoft.com/office/powerpoint/2010/main" val="344524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数据下载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888"/>
          <a:stretch/>
        </p:blipFill>
        <p:spPr>
          <a:xfrm>
            <a:off x="457200" y="3629064"/>
            <a:ext cx="7964805" cy="32488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16216" y="4967922"/>
            <a:ext cx="1821180" cy="16154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F48B4F-C57A-4251-A252-37674A032B65}"/>
              </a:ext>
            </a:extLst>
          </p:cNvPr>
          <p:cNvSpPr txBox="1"/>
          <p:nvPr/>
        </p:nvSpPr>
        <p:spPr>
          <a:xfrm>
            <a:off x="457200" y="1031565"/>
            <a:ext cx="85689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2800" dirty="0">
                <a:latin typeface="+mj-ea"/>
                <a:ea typeface="+mj-ea"/>
              </a:rPr>
              <a:t>利用</a:t>
            </a:r>
            <a:r>
              <a:rPr lang="en-US" altLang="zh-CN" sz="2800" dirty="0">
                <a:latin typeface="+mj-ea"/>
                <a:ea typeface="+mj-ea"/>
              </a:rPr>
              <a:t>USB</a:t>
            </a:r>
            <a:r>
              <a:rPr lang="zh-CN" altLang="en-US" sz="2800" dirty="0">
                <a:latin typeface="+mj-ea"/>
                <a:ea typeface="+mj-ea"/>
              </a:rPr>
              <a:t>线连接仪器和电脑；</a:t>
            </a:r>
            <a:endParaRPr lang="en-US" altLang="zh-CN" sz="2800" dirty="0">
              <a:latin typeface="+mj-ea"/>
              <a:ea typeface="+mj-ea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sz="2800" dirty="0">
                <a:latin typeface="+mj-ea"/>
                <a:ea typeface="+mj-ea"/>
              </a:rPr>
              <a:t>利用“科力达</a:t>
            </a:r>
            <a:r>
              <a:rPr lang="en-US" altLang="zh-CN" sz="2800" dirty="0">
                <a:latin typeface="+mj-ea"/>
                <a:ea typeface="+mj-ea"/>
              </a:rPr>
              <a:t>2018</a:t>
            </a:r>
            <a:r>
              <a:rPr lang="zh-CN" altLang="en-US" sz="2800" dirty="0">
                <a:latin typeface="+mj-ea"/>
                <a:ea typeface="+mj-ea"/>
              </a:rPr>
              <a:t>新款全站仪传输软件</a:t>
            </a:r>
            <a:r>
              <a:rPr lang="en-US" altLang="zh-CN" sz="2800" dirty="0">
                <a:latin typeface="+mj-ea"/>
                <a:ea typeface="+mj-ea"/>
              </a:rPr>
              <a:t>.exe”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j-ea"/>
                <a:ea typeface="+mj-ea"/>
              </a:rPr>
              <a:t>连接仪器：传输→连接仪器</a:t>
            </a:r>
            <a:endParaRPr lang="en-US" altLang="zh-CN" sz="2800" dirty="0">
              <a:latin typeface="+mj-ea"/>
              <a:ea typeface="+mj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j-ea"/>
                <a:ea typeface="+mj-ea"/>
              </a:rPr>
              <a:t>下载数据：传输→下载</a:t>
            </a:r>
            <a:r>
              <a:rPr lang="en-US" altLang="zh-CN" sz="2800" dirty="0">
                <a:latin typeface="+mj-ea"/>
                <a:ea typeface="+mj-ea"/>
              </a:rPr>
              <a:t>KTS400/500</a:t>
            </a:r>
            <a:r>
              <a:rPr lang="zh-CN" altLang="en-US" sz="2800" dirty="0">
                <a:latin typeface="+mj-ea"/>
                <a:ea typeface="+mj-ea"/>
              </a:rPr>
              <a:t>数据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j-ea"/>
                <a:ea typeface="+mj-ea"/>
              </a:rPr>
              <a:t>格式转换：转换→</a:t>
            </a:r>
            <a:r>
              <a:rPr lang="en-US" altLang="zh-CN" sz="2800" dirty="0">
                <a:latin typeface="+mj-ea"/>
                <a:ea typeface="+mj-ea"/>
              </a:rPr>
              <a:t>CASS</a:t>
            </a:r>
            <a:r>
              <a:rPr lang="zh-CN" altLang="en-US" sz="2800" dirty="0">
                <a:latin typeface="+mj-ea"/>
                <a:ea typeface="+mj-ea"/>
              </a:rPr>
              <a:t>坐标（</a:t>
            </a:r>
            <a:r>
              <a:rPr lang="en-US" altLang="zh-CN" sz="2800" dirty="0">
                <a:latin typeface="+mj-ea"/>
                <a:ea typeface="+mj-ea"/>
              </a:rPr>
              <a:t>KTS400/500</a:t>
            </a:r>
            <a:r>
              <a:rPr lang="zh-CN" altLang="en-US" sz="2800" dirty="0">
                <a:latin typeface="+mj-ea"/>
                <a:ea typeface="+mj-ea"/>
              </a:rPr>
              <a:t>）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j-ea"/>
                <a:ea typeface="+mj-ea"/>
              </a:rPr>
              <a:t>保存数据：文件→另存为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数据下载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32260E4-FF9C-439D-B043-96A4FCCA26DD}"/>
              </a:ext>
            </a:extLst>
          </p:cNvPr>
          <p:cNvGrpSpPr/>
          <p:nvPr/>
        </p:nvGrpSpPr>
        <p:grpSpPr>
          <a:xfrm>
            <a:off x="-20901" y="3429000"/>
            <a:ext cx="8222967" cy="3134688"/>
            <a:chOff x="107504" y="1854120"/>
            <a:chExt cx="8222967" cy="3134688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6622"/>
            <a:stretch/>
          </p:blipFill>
          <p:spPr>
            <a:xfrm>
              <a:off x="107504" y="1854120"/>
              <a:ext cx="7964805" cy="313468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95736" y="3075007"/>
              <a:ext cx="3162935" cy="2527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5358671" y="3310879"/>
              <a:ext cx="2971800" cy="1615440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CD76F00-6E5E-4178-9F40-BDCE9CCB61A1}"/>
              </a:ext>
            </a:extLst>
          </p:cNvPr>
          <p:cNvSpPr txBox="1"/>
          <p:nvPr/>
        </p:nvSpPr>
        <p:spPr>
          <a:xfrm>
            <a:off x="107504" y="1417638"/>
            <a:ext cx="8229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下载数据：传输→下载</a:t>
            </a:r>
            <a:r>
              <a:rPr lang="en-US" altLang="zh-CN" sz="1800" dirty="0">
                <a:latin typeface="+mj-ea"/>
                <a:ea typeface="+mj-ea"/>
              </a:rPr>
              <a:t>KTS400/500</a:t>
            </a:r>
            <a:r>
              <a:rPr lang="zh-CN" altLang="en-US" sz="1800" dirty="0">
                <a:latin typeface="+mj-ea"/>
                <a:ea typeface="+mj-ea"/>
              </a:rPr>
              <a:t>数据</a:t>
            </a:r>
            <a:endParaRPr lang="en-US" altLang="zh-CN" sz="1800" dirty="0">
              <a:latin typeface="+mj-ea"/>
              <a:ea typeface="+mj-ea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计算机点击确定后，在全站仪上回车（内存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工作文件</a:t>
            </a:r>
            <a:r>
              <a:rPr lang="en-US" altLang="zh-CN" dirty="0">
                <a:latin typeface="+mj-ea"/>
                <a:ea typeface="+mj-ea"/>
              </a:rPr>
              <a:t>/5.</a:t>
            </a:r>
            <a:r>
              <a:rPr lang="zh-CN" altLang="en-US" dirty="0">
                <a:latin typeface="+mj-ea"/>
                <a:ea typeface="+mj-ea"/>
              </a:rPr>
              <a:t>发送数据文件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选择要发送的数据文件</a:t>
            </a:r>
            <a:r>
              <a:rPr lang="en-US" altLang="zh-CN" dirty="0">
                <a:latin typeface="+mj-ea"/>
                <a:ea typeface="+mj-ea"/>
              </a:rPr>
              <a:t>/“</a:t>
            </a:r>
            <a:r>
              <a:rPr lang="zh-CN" altLang="en-US" dirty="0">
                <a:latin typeface="+mj-ea"/>
                <a:ea typeface="+mj-ea"/>
              </a:rPr>
              <a:t>确定”）。全站仪的操作可以先选择要发送的数据文件后，电脑端的数据下载软件才单击“确定”，然后全站仪端才单击“确定”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数据下载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9592" y="1988840"/>
            <a:ext cx="6438900" cy="40919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数据下载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7018" y="2213362"/>
            <a:ext cx="5730875" cy="4618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11545" y="2204720"/>
            <a:ext cx="3124200" cy="46024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1353B6-108C-4E5C-92A9-A29769C4A8F2}"/>
              </a:ext>
            </a:extLst>
          </p:cNvPr>
          <p:cNvSpPr txBox="1"/>
          <p:nvPr/>
        </p:nvSpPr>
        <p:spPr>
          <a:xfrm>
            <a:off x="253366" y="1602849"/>
            <a:ext cx="712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j-ea"/>
                <a:ea typeface="+mj-ea"/>
              </a:rPr>
              <a:t>格式转换：转换→</a:t>
            </a:r>
            <a:r>
              <a:rPr lang="en-US" altLang="zh-CN" sz="1800" dirty="0">
                <a:latin typeface="+mj-ea"/>
                <a:ea typeface="+mj-ea"/>
              </a:rPr>
              <a:t>CASS</a:t>
            </a:r>
            <a:r>
              <a:rPr lang="zh-CN" altLang="en-US" sz="1800" dirty="0">
                <a:latin typeface="+mj-ea"/>
                <a:ea typeface="+mj-ea"/>
              </a:rPr>
              <a:t>坐标（</a:t>
            </a:r>
            <a:r>
              <a:rPr lang="en-US" altLang="zh-CN" sz="1800" dirty="0">
                <a:latin typeface="+mj-ea"/>
                <a:ea typeface="+mj-ea"/>
              </a:rPr>
              <a:t>KTS400/500</a:t>
            </a:r>
            <a:r>
              <a:rPr lang="zh-CN" altLang="en-US" sz="1800" dirty="0">
                <a:latin typeface="+mj-ea"/>
                <a:ea typeface="+mj-ea"/>
              </a:rPr>
              <a:t>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数字测图概念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400" y="1557338"/>
            <a:ext cx="4597401" cy="496800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ea typeface="黑体" panose="02010609060101010101" pitchFamily="2" charset="-122"/>
              </a:rPr>
              <a:t>通过</a:t>
            </a:r>
            <a:r>
              <a:rPr lang="zh-CN" altLang="en-US" dirty="0">
                <a:solidFill>
                  <a:srgbClr val="C00000"/>
                </a:solidFill>
                <a:ea typeface="黑体" panose="02010609060101010101" pitchFamily="2" charset="-122"/>
              </a:rPr>
              <a:t>全站仪、</a:t>
            </a:r>
            <a:r>
              <a:rPr lang="en-US" altLang="zh-CN" dirty="0">
                <a:solidFill>
                  <a:srgbClr val="C00000"/>
                </a:solidFill>
                <a:ea typeface="黑体" panose="02010609060101010101" pitchFamily="2" charset="-122"/>
              </a:rPr>
              <a:t>GPS</a:t>
            </a:r>
            <a:r>
              <a:rPr lang="zh-CN" altLang="en-US" dirty="0">
                <a:ea typeface="黑体" panose="02010609060101010101" pitchFamily="2" charset="-122"/>
              </a:rPr>
              <a:t>等仪器采集地形点的三维</a:t>
            </a:r>
            <a:r>
              <a:rPr lang="zh-CN" altLang="en-US" dirty="0">
                <a:solidFill>
                  <a:srgbClr val="C00000"/>
                </a:solidFill>
                <a:ea typeface="黑体" panose="02010609060101010101" pitchFamily="2" charset="-122"/>
              </a:rPr>
              <a:t>坐标、连接信息与属性信息</a:t>
            </a:r>
            <a:r>
              <a:rPr lang="zh-CN" altLang="en-US" dirty="0">
                <a:ea typeface="黑体" panose="02010609060101010101" pitchFamily="2" charset="-122"/>
              </a:rPr>
              <a:t>，通过</a:t>
            </a:r>
            <a:r>
              <a:rPr lang="zh-CN" altLang="en-US" dirty="0">
                <a:solidFill>
                  <a:srgbClr val="C00000"/>
                </a:solidFill>
                <a:ea typeface="黑体" panose="02010609060101010101" pitchFamily="2" charset="-122"/>
              </a:rPr>
              <a:t>计算机软件</a:t>
            </a:r>
            <a:r>
              <a:rPr lang="zh-CN" altLang="en-US" dirty="0">
                <a:ea typeface="黑体" panose="02010609060101010101" pitchFamily="2" charset="-122"/>
              </a:rPr>
              <a:t>进行数据处理，人工交互方式编辑地图。测量成果为</a:t>
            </a:r>
            <a:r>
              <a:rPr lang="zh-CN" altLang="en-US" dirty="0">
                <a:solidFill>
                  <a:srgbClr val="C00000"/>
                </a:solidFill>
                <a:ea typeface="黑体" panose="02010609060101010101" pitchFamily="2" charset="-122"/>
              </a:rPr>
              <a:t>数字地图</a:t>
            </a:r>
            <a:r>
              <a:rPr lang="zh-CN" altLang="en-US" dirty="0">
                <a:ea typeface="黑体" panose="02010609060101010101" pitchFamily="2" charset="-122"/>
              </a:rPr>
              <a:t>，通过计算机显示、输出。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66800"/>
            <a:ext cx="4000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4314825"/>
            <a:ext cx="4000500" cy="247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数据下载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062" y="2260481"/>
            <a:ext cx="4104640" cy="3960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32396" y="2852936"/>
            <a:ext cx="4998720" cy="33680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101086-4636-4E5F-BD09-B521038FAD12}"/>
              </a:ext>
            </a:extLst>
          </p:cNvPr>
          <p:cNvSpPr txBox="1"/>
          <p:nvPr/>
        </p:nvSpPr>
        <p:spPr>
          <a:xfrm>
            <a:off x="0" y="1689467"/>
            <a:ext cx="889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j-ea"/>
                <a:ea typeface="+mj-ea"/>
              </a:rPr>
              <a:t>保存数据：文件→另存为。保存类型为所有文件，文件名为</a:t>
            </a:r>
            <a:r>
              <a:rPr lang="zh-CN" altLang="en-US" dirty="0">
                <a:latin typeface="+mj-ea"/>
                <a:ea typeface="+mj-ea"/>
              </a:rPr>
              <a:t>以</a:t>
            </a:r>
            <a:r>
              <a:rPr lang="en-US" altLang="zh-CN" dirty="0" err="1">
                <a:latin typeface="+mj-ea"/>
                <a:ea typeface="+mj-ea"/>
              </a:rPr>
              <a:t>dat</a:t>
            </a:r>
            <a:r>
              <a:rPr lang="zh-CN" altLang="en-US" dirty="0">
                <a:latin typeface="+mj-ea"/>
                <a:ea typeface="+mj-ea"/>
              </a:rPr>
              <a:t>作为后缀</a:t>
            </a:r>
            <a:endParaRPr lang="zh-CN" altLang="en-US" sz="18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查看下载的数据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2C8A49-0CE9-483E-8C85-AD674F6B27C0}"/>
              </a:ext>
            </a:extLst>
          </p:cNvPr>
          <p:cNvGrpSpPr/>
          <p:nvPr/>
        </p:nvGrpSpPr>
        <p:grpSpPr>
          <a:xfrm>
            <a:off x="445464" y="2373941"/>
            <a:ext cx="7947660" cy="4213860"/>
            <a:chOff x="598170" y="1322070"/>
            <a:chExt cx="7947660" cy="4213860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598170" y="1322070"/>
              <a:ext cx="7947660" cy="4213860"/>
            </a:xfrm>
            <a:prstGeom prst="rect">
              <a:avLst/>
            </a:prstGeom>
          </p:spPr>
        </p:pic>
        <p:sp>
          <p:nvSpPr>
            <p:cNvPr id="4" name="右箭头 3"/>
            <p:cNvSpPr/>
            <p:nvPr/>
          </p:nvSpPr>
          <p:spPr>
            <a:xfrm>
              <a:off x="4643755" y="2924810"/>
              <a:ext cx="1080135" cy="215900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37B7139-4F99-449C-8593-1D1AFB34C11A}"/>
              </a:ext>
            </a:extLst>
          </p:cNvPr>
          <p:cNvSpPr txBox="1"/>
          <p:nvPr/>
        </p:nvSpPr>
        <p:spPr>
          <a:xfrm>
            <a:off x="0" y="1689467"/>
            <a:ext cx="889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j-ea"/>
                <a:ea typeface="+mj-ea"/>
              </a:rPr>
              <a:t>用记事本直接打开下载另存为</a:t>
            </a:r>
            <a:r>
              <a:rPr lang="en-US" altLang="zh-CN" sz="1800" dirty="0" err="1">
                <a:latin typeface="+mj-ea"/>
                <a:ea typeface="+mj-ea"/>
              </a:rPr>
              <a:t>dat</a:t>
            </a:r>
            <a:r>
              <a:rPr lang="zh-CN" altLang="en-US" sz="1800" dirty="0">
                <a:latin typeface="+mj-ea"/>
                <a:ea typeface="+mj-ea"/>
              </a:rPr>
              <a:t>的数据，可看到类似下图右侧的数据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CASS</a:t>
            </a:r>
            <a:r>
              <a:rPr lang="zh-CN" altLang="en-US" dirty="0"/>
              <a:t>中直接下载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64380" y="3425190"/>
            <a:ext cx="15240" cy="7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88030" y="5336197"/>
            <a:ext cx="2552700" cy="15468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56DDD0-2EE4-4EED-9FC3-051DE1B92649}"/>
              </a:ext>
            </a:extLst>
          </p:cNvPr>
          <p:cNvGrpSpPr/>
          <p:nvPr/>
        </p:nvGrpSpPr>
        <p:grpSpPr>
          <a:xfrm>
            <a:off x="695722" y="3413442"/>
            <a:ext cx="8363302" cy="3217203"/>
            <a:chOff x="695722" y="3413442"/>
            <a:chExt cx="8363302" cy="3217203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508104" y="3643605"/>
              <a:ext cx="3550920" cy="29870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95722" y="3413442"/>
              <a:ext cx="2720340" cy="3169920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BEB05ED-EF8A-4BE8-9412-ECD802C5CB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3648" y="4667275"/>
              <a:ext cx="6840760" cy="1282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AF7747D-4978-412C-9397-5FCE946F2FE2}"/>
              </a:ext>
            </a:extLst>
          </p:cNvPr>
          <p:cNvSpPr txBox="1"/>
          <p:nvPr/>
        </p:nvSpPr>
        <p:spPr>
          <a:xfrm>
            <a:off x="15240" y="1267192"/>
            <a:ext cx="8892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数据下载也可直接用</a:t>
            </a:r>
            <a:r>
              <a:rPr lang="en-US" altLang="zh-CN" sz="1800" dirty="0">
                <a:latin typeface="+mj-ea"/>
                <a:ea typeface="+mj-ea"/>
              </a:rPr>
              <a:t>cass11</a:t>
            </a:r>
            <a:r>
              <a:rPr lang="zh-CN" altLang="en-US" sz="1800" dirty="0">
                <a:latin typeface="+mj-ea"/>
                <a:ea typeface="+mj-ea"/>
              </a:rPr>
              <a:t>中的“数据”→“读取全站仪数据”功能进行下载</a:t>
            </a:r>
            <a:endParaRPr lang="en-US" altLang="zh-CN" sz="1800" dirty="0">
              <a:latin typeface="+mj-ea"/>
              <a:ea typeface="+mj-ea"/>
            </a:endParaRP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latin typeface="+mj-ea"/>
                <a:ea typeface="+mj-ea"/>
              </a:rPr>
              <a:t>仪器选择“科力达</a:t>
            </a:r>
            <a:r>
              <a:rPr lang="en-US" altLang="zh-CN" dirty="0">
                <a:latin typeface="+mj-ea"/>
                <a:ea typeface="+mj-ea"/>
              </a:rPr>
              <a:t>KTS400</a:t>
            </a:r>
            <a:r>
              <a:rPr lang="zh-CN" altLang="en-US" dirty="0">
                <a:latin typeface="+mj-ea"/>
                <a:ea typeface="+mj-ea"/>
              </a:rPr>
              <a:t>系列”；</a:t>
            </a:r>
            <a:endParaRPr lang="en-US" altLang="zh-CN" dirty="0">
              <a:latin typeface="+mj-ea"/>
              <a:ea typeface="+mj-ea"/>
            </a:endParaRP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latin typeface="+mj-ea"/>
                <a:ea typeface="+mj-ea"/>
              </a:rPr>
              <a:t>通讯端口：选择</a:t>
            </a:r>
            <a:r>
              <a:rPr lang="en-US" altLang="zh-CN" dirty="0" err="1">
                <a:latin typeface="+mj-ea"/>
                <a:ea typeface="+mj-ea"/>
              </a:rPr>
              <a:t>STMicroelectronic</a:t>
            </a:r>
            <a:r>
              <a:rPr lang="en-US" altLang="zh-CN" dirty="0">
                <a:latin typeface="+mj-ea"/>
                <a:ea typeface="+mj-ea"/>
              </a:rPr>
              <a:t> Virtual COM</a:t>
            </a:r>
            <a:r>
              <a:rPr lang="zh-CN" altLang="en-US" dirty="0">
                <a:latin typeface="+mj-ea"/>
                <a:ea typeface="+mj-ea"/>
              </a:rPr>
              <a:t>对应的端口。可在操作系统的设备管理器中查看；</a:t>
            </a:r>
            <a:endParaRPr lang="en-US" altLang="zh-CN" dirty="0">
              <a:latin typeface="+mj-ea"/>
              <a:ea typeface="+mj-ea"/>
            </a:endParaRPr>
          </a:p>
          <a:p>
            <a:pPr marL="1371600" lvl="2" indent="-457200">
              <a:buFont typeface="+mj-ea"/>
              <a:buAutoNum type="circleNumDbPlain"/>
            </a:pPr>
            <a:r>
              <a:rPr lang="en-US" altLang="zh-CN" dirty="0">
                <a:latin typeface="+mj-ea"/>
                <a:ea typeface="+mj-ea"/>
              </a:rPr>
              <a:t>CASS</a:t>
            </a:r>
            <a:r>
              <a:rPr lang="zh-CN" altLang="en-US" dirty="0">
                <a:latin typeface="+mj-ea"/>
                <a:ea typeface="+mj-ea"/>
              </a:rPr>
              <a:t>坐标文件：选择或输入要存放下载数据的文件；</a:t>
            </a:r>
            <a:endParaRPr lang="en-US" altLang="zh-CN" dirty="0">
              <a:latin typeface="+mj-ea"/>
              <a:ea typeface="+mj-ea"/>
            </a:endParaRPr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>
                <a:latin typeface="+mj-ea"/>
                <a:ea typeface="+mj-ea"/>
              </a:rPr>
              <a:t>点击“转换”，计算机点击确定后，在全站仪上回车（内存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工作文件</a:t>
            </a:r>
            <a:r>
              <a:rPr lang="en-US" altLang="zh-CN" dirty="0">
                <a:latin typeface="+mj-ea"/>
                <a:ea typeface="+mj-ea"/>
              </a:rPr>
              <a:t>/5.</a:t>
            </a:r>
            <a:r>
              <a:rPr lang="zh-CN" altLang="en-US" dirty="0">
                <a:latin typeface="+mj-ea"/>
                <a:ea typeface="+mj-ea"/>
              </a:rPr>
              <a:t>发送数据文件</a:t>
            </a:r>
            <a:r>
              <a:rPr lang="en-US" altLang="zh-CN" dirty="0">
                <a:latin typeface="+mj-ea"/>
                <a:ea typeface="+mj-ea"/>
              </a:rPr>
              <a:t>/</a:t>
            </a:r>
            <a:r>
              <a:rPr lang="zh-CN" altLang="en-US" dirty="0">
                <a:latin typeface="+mj-ea"/>
                <a:ea typeface="+mj-ea"/>
              </a:rPr>
              <a:t>选择要发送的数据文件</a:t>
            </a:r>
            <a:r>
              <a:rPr lang="en-US" altLang="zh-CN" dirty="0">
                <a:latin typeface="+mj-ea"/>
                <a:ea typeface="+mj-ea"/>
              </a:rPr>
              <a:t>/“</a:t>
            </a:r>
            <a:r>
              <a:rPr lang="zh-CN" altLang="en-US" dirty="0">
                <a:latin typeface="+mj-ea"/>
                <a:ea typeface="+mj-ea"/>
              </a:rPr>
              <a:t>确定”）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F5901-CC9F-4735-BADB-DA3B6020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内业编图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0CDE1-7D48-45C0-A1CE-BF9664BC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按定显示区 、选择成图法（测点点号定位）、展点、绘平面图、加注记 、加图框、 绘图输出等主要步骤进行。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具体可以参考“</a:t>
            </a:r>
            <a:r>
              <a:rPr lang="en-US" altLang="zh-CN" dirty="0"/>
              <a:t>CASS11</a:t>
            </a:r>
            <a:r>
              <a:rPr lang="zh-CN" altLang="en-US" dirty="0"/>
              <a:t>地形地籍成图软件</a:t>
            </a:r>
            <a:r>
              <a:rPr lang="en-US" altLang="zh-CN" dirty="0"/>
              <a:t>.pptx</a:t>
            </a:r>
            <a:r>
              <a:rPr lang="zh-CN" altLang="en-US" dirty="0"/>
              <a:t>”、“第七章  </a:t>
            </a:r>
            <a:r>
              <a:rPr lang="en-US" altLang="zh-CN" dirty="0"/>
              <a:t>CASS11.0 </a:t>
            </a:r>
            <a:r>
              <a:rPr lang="zh-CN" altLang="en-US" dirty="0"/>
              <a:t>快速入门</a:t>
            </a:r>
            <a:r>
              <a:rPr lang="en-US" altLang="zh-CN" dirty="0"/>
              <a:t>_</a:t>
            </a:r>
            <a:r>
              <a:rPr lang="zh-CN" altLang="en-US" dirty="0"/>
              <a:t>测绘地形图</a:t>
            </a:r>
            <a:r>
              <a:rPr lang="en-US" altLang="zh-CN" dirty="0"/>
              <a:t>.pdf</a:t>
            </a:r>
            <a:r>
              <a:rPr lang="zh-CN" altLang="en-US" dirty="0"/>
              <a:t>”等</a:t>
            </a:r>
          </a:p>
        </p:txBody>
      </p:sp>
    </p:spTree>
    <p:extLst>
      <p:ext uri="{BB962C8B-B14F-4D97-AF65-F5344CB8AC3E}">
        <p14:creationId xmlns:p14="http://schemas.microsoft.com/office/powerpoint/2010/main" val="390853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利用微信公众号获取数据采集仪器操作步骤</a:t>
            </a: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1601912" y="2676450"/>
            <a:ext cx="8229600" cy="15446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发送关键字：数据采集</a:t>
            </a:r>
          </a:p>
        </p:txBody>
      </p:sp>
      <p:pic>
        <p:nvPicPr>
          <p:cNvPr id="35844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3212926"/>
            <a:ext cx="3600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1"/>
          <p:cNvSpPr txBox="1">
            <a:spLocks noChangeArrowheads="1"/>
          </p:cNvSpPr>
          <p:nvPr/>
        </p:nvSpPr>
        <p:spPr bwMode="auto">
          <a:xfrm>
            <a:off x="1619672" y="1530339"/>
            <a:ext cx="592931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微信公众号：</a:t>
            </a:r>
            <a:r>
              <a:rPr lang="en-US" altLang="zh-CN" dirty="0" err="1">
                <a:latin typeface="黑体" panose="02010609060101010101" pitchFamily="2" charset="-122"/>
                <a:ea typeface="黑体" panose="02010609060101010101" pitchFamily="2" charset="-122"/>
              </a:rPr>
              <a:t>putongceliangxue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名称：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普通测量学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5881"/>
          </a:xfrm>
        </p:spPr>
        <p:txBody>
          <a:bodyPr/>
          <a:lstStyle/>
          <a:p>
            <a:r>
              <a:rPr lang="en-US" altLang="zh-CN" dirty="0"/>
              <a:t>ZTS-121</a:t>
            </a:r>
            <a:r>
              <a:rPr lang="zh-CN" altLang="en-US" dirty="0"/>
              <a:t>输入坐标数据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2816"/>
            <a:ext cx="3435935" cy="50851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027" y="3068960"/>
            <a:ext cx="4190237" cy="27786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7238" y="929477"/>
            <a:ext cx="8776762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highlight>
                  <a:srgbClr val="FFFF00"/>
                </a:highlight>
              </a:rPr>
              <a:t>新建坐标文件</a:t>
            </a:r>
            <a:r>
              <a:rPr lang="zh-CN" altLang="en-US" dirty="0"/>
              <a:t>：</a:t>
            </a:r>
            <a:r>
              <a:rPr lang="en-US" altLang="zh-CN" dirty="0"/>
              <a:t>1.</a:t>
            </a:r>
            <a:r>
              <a:rPr lang="zh-CN" altLang="en-US" dirty="0"/>
              <a:t>文件维护→选择文件类型“</a:t>
            </a:r>
            <a:r>
              <a:rPr lang="en-US" altLang="zh-CN" dirty="0"/>
              <a:t>2.</a:t>
            </a:r>
            <a:r>
              <a:rPr lang="zh-CN" altLang="en-US" dirty="0"/>
              <a:t>坐标文件”→新建文件→返回文件管理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highlight>
                  <a:srgbClr val="FFFF00"/>
                </a:highlight>
              </a:rPr>
              <a:t>输入坐标</a:t>
            </a:r>
            <a:r>
              <a:rPr lang="zh-CN" altLang="en-US" dirty="0"/>
              <a:t>：</a:t>
            </a:r>
            <a:r>
              <a:rPr lang="en-US" altLang="zh-CN" dirty="0"/>
              <a:t>6.</a:t>
            </a:r>
            <a:r>
              <a:rPr lang="zh-CN" altLang="en-US" dirty="0"/>
              <a:t>输入坐标→在坐标输入窗口输入坐标信息→按向右箭头输入下一个点→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KTS-442</a:t>
            </a:r>
            <a:r>
              <a:rPr lang="zh-CN" altLang="en-US" dirty="0"/>
              <a:t>输入坐标数据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402448"/>
            <a:ext cx="9144000" cy="23934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43546"/>
          <a:stretch>
            <a:fillRect/>
          </a:stretch>
        </p:blipFill>
        <p:spPr>
          <a:xfrm>
            <a:off x="35496" y="3991356"/>
            <a:ext cx="9144000" cy="25023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全站仪数字测图与绘图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1" cy="4525963"/>
          </a:xfrm>
        </p:spPr>
        <p:txBody>
          <a:bodyPr/>
          <a:lstStyle/>
          <a:p>
            <a:r>
              <a:rPr lang="zh-CN" altLang="zh-CN" dirty="0"/>
              <a:t>全站仪</a:t>
            </a:r>
            <a:r>
              <a:rPr lang="zh-CN" altLang="en-US" dirty="0"/>
              <a:t>数字</a:t>
            </a:r>
            <a:r>
              <a:rPr lang="zh-CN" altLang="zh-CN" dirty="0"/>
              <a:t>测图野外数据采集</a:t>
            </a:r>
            <a:endParaRPr lang="en-US" altLang="zh-CN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基于数字成图软件数字成图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66800"/>
            <a:ext cx="4000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4314825"/>
            <a:ext cx="4000500" cy="247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01" y="2264667"/>
            <a:ext cx="2132499" cy="203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32" y="5447701"/>
            <a:ext cx="1882024" cy="128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Text Box 3"/>
          <p:cNvSpPr txBox="1">
            <a:spLocks noChangeArrowheads="1"/>
          </p:cNvSpPr>
          <p:nvPr/>
        </p:nvSpPr>
        <p:spPr bwMode="auto">
          <a:xfrm>
            <a:off x="381000" y="1808163"/>
            <a:ext cx="4433888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2" action="ppaction://hlinksldjump"/>
              </a:rPr>
              <a:t>草图法（侧记法）</a:t>
            </a:r>
            <a:endParaRPr lang="zh-CN" altLang="en-US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spcBef>
                <a:spcPct val="50000"/>
              </a:spcBef>
              <a:buFontTx/>
              <a:buNone/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野外测记、室内成图</a:t>
            </a:r>
          </a:p>
          <a:p>
            <a:pPr lvl="1" eaLnBrk="1" hangingPunct="1">
              <a:spcBef>
                <a:spcPct val="50000"/>
              </a:spcBef>
              <a:buFontTx/>
              <a:buNone/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记录点号，画草图</a:t>
            </a:r>
          </a:p>
        </p:txBody>
      </p:sp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304800" y="4038600"/>
            <a:ext cx="81534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简码法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电子手簿记录点位及连码文件 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原则上可不画草图</a:t>
            </a:r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5105400" y="1676400"/>
            <a:ext cx="40386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电子平板法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	观测数据实时传输到成图软件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	所见及所得</a:t>
            </a:r>
          </a:p>
        </p:txBody>
      </p:sp>
      <p:grpSp>
        <p:nvGrpSpPr>
          <p:cNvPr id="63493" name="Group 6"/>
          <p:cNvGrpSpPr>
            <a:grpSpLocks noChangeAspect="1"/>
          </p:cNvGrpSpPr>
          <p:nvPr/>
        </p:nvGrpSpPr>
        <p:grpSpPr bwMode="auto">
          <a:xfrm rot="-392339">
            <a:off x="8107363" y="4554538"/>
            <a:ext cx="152400" cy="127000"/>
            <a:chOff x="0" y="0"/>
            <a:chExt cx="2540" cy="5761"/>
          </a:xfrm>
        </p:grpSpPr>
        <p:grpSp>
          <p:nvGrpSpPr>
            <p:cNvPr id="63496" name="Group 7"/>
            <p:cNvGrpSpPr>
              <a:grpSpLocks noChangeAspect="1"/>
            </p:cNvGrpSpPr>
            <p:nvPr/>
          </p:nvGrpSpPr>
          <p:grpSpPr bwMode="auto">
            <a:xfrm rot="-134329">
              <a:off x="0" y="0"/>
              <a:ext cx="2540" cy="5761"/>
              <a:chOff x="0" y="0"/>
              <a:chExt cx="3296" cy="6629"/>
            </a:xfrm>
          </p:grpSpPr>
          <p:pic>
            <p:nvPicPr>
              <p:cNvPr id="63498" name="Picture 8" descr="Untitled-70 copy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296" cy="6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499" name="Picture 9" descr="幻灯图片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134330">
                <a:off x="997" y="4483"/>
                <a:ext cx="772" cy="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3497" name="Picture 10" descr="幻灯图片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84257">
              <a:off x="815" y="3897"/>
              <a:ext cx="637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3494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地形数字测图模式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1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1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1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1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1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1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1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1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18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18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18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18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 build="p" autoUpdateAnimBg="0"/>
      <p:bldP spid="121860" grpId="0" build="p" autoUpdateAnimBg="0"/>
      <p:bldP spid="121861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048000"/>
            <a:ext cx="48482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23" name="Rectangle 3"/>
          <p:cNvSpPr>
            <a:spLocks noChangeArrowheads="1"/>
          </p:cNvSpPr>
          <p:nvPr/>
        </p:nvSpPr>
        <p:spPr bwMode="auto">
          <a:xfrm rot="-1857012">
            <a:off x="5818188" y="4059238"/>
            <a:ext cx="990600" cy="609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木</a:t>
            </a:r>
            <a:r>
              <a:rPr lang="en-US" altLang="zh-CN"/>
              <a:t>1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dirty="0"/>
              <a:t>草图法测图示意</a:t>
            </a:r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5724525" cy="1355725"/>
          </a:xfrm>
        </p:spPr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65542" name="Picture 6" descr="12425678925731waubwj59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572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7" name="Oval 7"/>
          <p:cNvSpPr>
            <a:spLocks noChangeArrowheads="1"/>
          </p:cNvSpPr>
          <p:nvPr/>
        </p:nvSpPr>
        <p:spPr bwMode="auto">
          <a:xfrm>
            <a:off x="381000" y="35814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28" name="Oval 8"/>
          <p:cNvSpPr>
            <a:spLocks noChangeArrowheads="1"/>
          </p:cNvSpPr>
          <p:nvPr/>
        </p:nvSpPr>
        <p:spPr bwMode="auto">
          <a:xfrm>
            <a:off x="1143000" y="38862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29" name="Oval 9"/>
          <p:cNvSpPr>
            <a:spLocks noChangeArrowheads="1"/>
          </p:cNvSpPr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30" name="Text Box 10"/>
          <p:cNvSpPr txBox="1">
            <a:spLocks noChangeArrowheads="1"/>
          </p:cNvSpPr>
          <p:nvPr/>
        </p:nvSpPr>
        <p:spPr bwMode="auto">
          <a:xfrm>
            <a:off x="228600" y="327660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</a:rPr>
              <a:t>001</a:t>
            </a:r>
          </a:p>
        </p:txBody>
      </p:sp>
      <p:sp>
        <p:nvSpPr>
          <p:cNvPr id="133131" name="Text Box 11"/>
          <p:cNvSpPr txBox="1">
            <a:spLocks noChangeArrowheads="1"/>
          </p:cNvSpPr>
          <p:nvPr/>
        </p:nvSpPr>
        <p:spPr bwMode="auto">
          <a:xfrm>
            <a:off x="990600" y="350520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</a:rPr>
              <a:t>002</a:t>
            </a:r>
          </a:p>
        </p:txBody>
      </p:sp>
      <p:sp>
        <p:nvSpPr>
          <p:cNvPr id="133132" name="Text Box 12"/>
          <p:cNvSpPr txBox="1">
            <a:spLocks noChangeArrowheads="1"/>
          </p:cNvSpPr>
          <p:nvPr/>
        </p:nvSpPr>
        <p:spPr bwMode="auto">
          <a:xfrm>
            <a:off x="1905000" y="327660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</a:rPr>
              <a:t>003</a:t>
            </a:r>
          </a:p>
        </p:txBody>
      </p:sp>
      <p:sp>
        <p:nvSpPr>
          <p:cNvPr id="133133" name="Text Box 13"/>
          <p:cNvSpPr txBox="1">
            <a:spLocks noChangeArrowheads="1"/>
          </p:cNvSpPr>
          <p:nvPr/>
        </p:nvSpPr>
        <p:spPr bwMode="auto">
          <a:xfrm>
            <a:off x="5410200" y="411480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800" b="0">
                <a:solidFill>
                  <a:schemeClr val="folHlink"/>
                </a:solidFill>
                <a:latin typeface="Arial" panose="020B0604020202020204" pitchFamily="34" charset="0"/>
              </a:rPr>
              <a:t>001</a:t>
            </a:r>
          </a:p>
        </p:txBody>
      </p:sp>
      <p:sp>
        <p:nvSpPr>
          <p:cNvPr id="133134" name="Text Box 14"/>
          <p:cNvSpPr txBox="1">
            <a:spLocks noChangeArrowheads="1"/>
          </p:cNvSpPr>
          <p:nvPr/>
        </p:nvSpPr>
        <p:spPr bwMode="auto">
          <a:xfrm>
            <a:off x="5867400" y="464820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800" b="0">
                <a:solidFill>
                  <a:schemeClr val="folHlink"/>
                </a:solidFill>
                <a:latin typeface="Arial" panose="020B0604020202020204" pitchFamily="34" charset="0"/>
              </a:rPr>
              <a:t>002</a:t>
            </a:r>
          </a:p>
        </p:txBody>
      </p:sp>
      <p:sp>
        <p:nvSpPr>
          <p:cNvPr id="133135" name="Text Box 15"/>
          <p:cNvSpPr txBox="1">
            <a:spLocks noChangeArrowheads="1"/>
          </p:cNvSpPr>
          <p:nvPr/>
        </p:nvSpPr>
        <p:spPr bwMode="auto">
          <a:xfrm>
            <a:off x="6705600" y="419100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800" b="0">
                <a:solidFill>
                  <a:schemeClr val="folHlink"/>
                </a:solidFill>
                <a:latin typeface="Arial" panose="020B0604020202020204" pitchFamily="34" charset="0"/>
              </a:rPr>
              <a:t>003</a:t>
            </a:r>
          </a:p>
        </p:txBody>
      </p:sp>
      <p:pic>
        <p:nvPicPr>
          <p:cNvPr id="13313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53" name="Picture 6" descr="自动跟踪全站仪测绘示意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0" t="16428" r="66728" b="41786"/>
          <a:stretch>
            <a:fillRect/>
          </a:stretch>
        </p:blipFill>
        <p:spPr bwMode="auto">
          <a:xfrm>
            <a:off x="685800" y="4724400"/>
            <a:ext cx="762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54" name="Picture 6" descr="自动跟踪全站仪测绘示意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7" t="3984" b="54230"/>
          <a:stretch>
            <a:fillRect/>
          </a:stretch>
        </p:blipFill>
        <p:spPr bwMode="auto">
          <a:xfrm>
            <a:off x="7620000" y="3733800"/>
            <a:ext cx="8445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3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3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3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3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 animBg="1"/>
      <p:bldP spid="133127" grpId="0" animBg="1"/>
      <p:bldP spid="133128" grpId="0" animBg="1"/>
      <p:bldP spid="133129" grpId="0" animBg="1"/>
      <p:bldP spid="133130" grpId="0"/>
      <p:bldP spid="133131" grpId="0"/>
      <p:bldP spid="133132" grpId="0"/>
      <p:bldP spid="133133" grpId="0"/>
      <p:bldP spid="133134" grpId="0"/>
      <p:bldP spid="1331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草图法（侧记法）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/>
              <a:t>野外采集数据</a:t>
            </a:r>
          </a:p>
          <a:p>
            <a:pPr lvl="1" eaLnBrk="1" hangingPunct="1"/>
            <a:r>
              <a:rPr lang="zh-CN" altLang="en-US"/>
              <a:t>坐标数据和点号存储仪器存储设备</a:t>
            </a:r>
          </a:p>
          <a:p>
            <a:pPr lvl="1" eaLnBrk="1" hangingPunct="1"/>
            <a:r>
              <a:rPr lang="zh-CN" altLang="en-US"/>
              <a:t>绘制草图（记录点号、连接信息、属性）</a:t>
            </a:r>
          </a:p>
          <a:p>
            <a:pPr eaLnBrk="1" hangingPunct="1"/>
            <a:r>
              <a:rPr lang="zh-CN" altLang="en-US"/>
              <a:t>室内绘图</a:t>
            </a:r>
          </a:p>
          <a:p>
            <a:pPr lvl="1" eaLnBrk="1" hangingPunct="1"/>
            <a:r>
              <a:rPr lang="zh-CN" altLang="en-US"/>
              <a:t>导入坐标数据，展绘点号</a:t>
            </a:r>
          </a:p>
          <a:p>
            <a:pPr lvl="1" eaLnBrk="1" hangingPunct="1"/>
            <a:r>
              <a:rPr lang="zh-CN" altLang="en-US"/>
              <a:t>根据绘制的草图、点号、连接信息、属性绘图</a:t>
            </a:r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/>
              <a:t>优点：简单明了，不熟练者易掌握</a:t>
            </a:r>
          </a:p>
          <a:p>
            <a:pPr eaLnBrk="1" hangingPunct="1"/>
            <a:r>
              <a:rPr lang="zh-CN" altLang="en-US"/>
              <a:t>不足：需野外侧记人员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chemeClr val="tx1"/>
                </a:solidFill>
              </a:rPr>
              <a:t>数字地形图测绘作业流程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643063"/>
            <a:ext cx="3786188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57250" y="3643313"/>
            <a:ext cx="2143125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0066"/>
              </a:buClr>
              <a:defRPr/>
            </a:pPr>
            <a:r>
              <a:rPr kumimoji="1" lang="en-US" altLang="zh-CN" sz="2800" b="1" kern="0" dirty="0">
                <a:latin typeface="+mn-ea"/>
                <a:ea typeface="+mn-ea"/>
              </a:rPr>
              <a:t>3.</a:t>
            </a:r>
            <a:r>
              <a:rPr kumimoji="1" lang="zh-CN" altLang="en-US" sz="2800" b="1" kern="0" dirty="0">
                <a:latin typeface="+mn-ea"/>
                <a:ea typeface="+mn-ea"/>
              </a:rPr>
              <a:t>内业编图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0" y="1143000"/>
            <a:ext cx="2786063" cy="50006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Clr>
                <a:srgbClr val="FF0066"/>
              </a:buClr>
              <a:buFontTx/>
              <a:buNone/>
              <a:defRPr/>
            </a:pPr>
            <a:r>
              <a:rPr lang="en-US" altLang="zh-CN" dirty="0">
                <a:latin typeface="+mn-ea"/>
              </a:rPr>
              <a:t>1.</a:t>
            </a:r>
            <a:r>
              <a:rPr lang="zh-CN" altLang="en-US" dirty="0">
                <a:latin typeface="+mn-ea"/>
              </a:rPr>
              <a:t>图根控制测量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286375" y="1143000"/>
            <a:ext cx="2500313" cy="428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514350" indent="-514350" eaLnBrk="0" hangingPunct="0">
              <a:spcBef>
                <a:spcPct val="20000"/>
              </a:spcBef>
              <a:buClr>
                <a:srgbClr val="FF0066"/>
              </a:buClr>
              <a:defRPr/>
            </a:pPr>
            <a:r>
              <a:rPr kumimoji="1" lang="en-US" altLang="zh-CN" sz="2800" b="1" kern="0" dirty="0">
                <a:latin typeface="+mn-ea"/>
                <a:ea typeface="+mn-ea"/>
              </a:rPr>
              <a:t>2. </a:t>
            </a:r>
            <a:r>
              <a:rPr kumimoji="1" lang="zh-CN" altLang="en-US" sz="2800" b="1" kern="0" dirty="0">
                <a:latin typeface="+mn-ea"/>
                <a:ea typeface="+mn-ea"/>
              </a:rPr>
              <a:t>碎部测量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86375" y="3643313"/>
            <a:ext cx="2428875" cy="500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0066"/>
              </a:buClr>
              <a:defRPr/>
            </a:pPr>
            <a:r>
              <a:rPr kumimoji="1" lang="en-US" altLang="zh-CN" sz="2800" kern="0" dirty="0">
                <a:latin typeface="+mn-ea"/>
                <a:ea typeface="+mn-ea"/>
              </a:rPr>
              <a:t>4.</a:t>
            </a:r>
            <a:r>
              <a:rPr kumimoji="1" lang="zh-CN" altLang="en-US" sz="2800" kern="0" dirty="0">
                <a:ea typeface="+mn-ea"/>
              </a:rPr>
              <a:t>地形图输出</a:t>
            </a:r>
          </a:p>
        </p:txBody>
      </p:sp>
      <p:pic>
        <p:nvPicPr>
          <p:cNvPr id="922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643063"/>
            <a:ext cx="3330575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214813"/>
            <a:ext cx="31464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952447" y="4228313"/>
          <a:ext cx="3307316" cy="19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位图图像" r:id="rId6" imgW="7191375" imgH="5848350" progId="PBrush">
                  <p:embed/>
                </p:oleObj>
              </mc:Choice>
              <mc:Fallback>
                <p:oleObj name="位图图像" r:id="rId6" imgW="7191375" imgH="5848350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2447" y="4228313"/>
                        <a:ext cx="3307316" cy="192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3600" b="1" i="1" dirty="0">
                <a:solidFill>
                  <a:srgbClr val="FF0000"/>
                </a:solidFill>
                <a:latin typeface="+mn-ea"/>
              </a:rPr>
              <a:t>1.</a:t>
            </a:r>
            <a:r>
              <a:rPr lang="zh-CN" altLang="en-US" sz="3600" b="1" i="1" dirty="0">
                <a:solidFill>
                  <a:srgbClr val="FF0000"/>
                </a:solidFill>
                <a:latin typeface="+mn-ea"/>
              </a:rPr>
              <a:t>图根控制测量</a:t>
            </a:r>
            <a:endParaRPr lang="zh-CN" altLang="en-US" sz="36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0" y="1214438"/>
            <a:ext cx="7467600" cy="487680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+mn-ea"/>
              </a:rPr>
              <a:t>1)</a:t>
            </a:r>
            <a:r>
              <a:rPr lang="zh-CN" altLang="en-US" b="1" dirty="0">
                <a:latin typeface="+mn-ea"/>
              </a:rPr>
              <a:t>踏勘选点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+mn-ea"/>
              </a:rPr>
              <a:t>2)</a:t>
            </a:r>
            <a:r>
              <a:rPr lang="zh-CN" altLang="en-US" b="1" dirty="0">
                <a:latin typeface="+mn-ea"/>
              </a:rPr>
              <a:t>外业观测 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+mn-ea"/>
              </a:rPr>
              <a:t>3)</a:t>
            </a:r>
            <a:r>
              <a:rPr lang="zh-CN" altLang="en-US" b="1" dirty="0">
                <a:latin typeface="+mn-ea"/>
              </a:rPr>
              <a:t>成果计算</a:t>
            </a:r>
          </a:p>
        </p:txBody>
      </p:sp>
      <p:sp>
        <p:nvSpPr>
          <p:cNvPr id="5" name="AutoShape 1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748713" y="6248400"/>
            <a:ext cx="395287" cy="43180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FF8200"/>
              </a:gs>
              <a:gs pos="10001">
                <a:srgbClr val="FF0000"/>
              </a:gs>
              <a:gs pos="35001">
                <a:srgbClr val="BA0066"/>
              </a:gs>
              <a:gs pos="70000">
                <a:srgbClr val="66008F"/>
              </a:gs>
              <a:gs pos="100000">
                <a:srgbClr val="000082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47625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69135"/>
            <a:ext cx="74580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44008" y="1340768"/>
            <a:ext cx="4498032" cy="3960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IxNWEzMmMwY2VlODU3ZjE1MzRiMGM2MGFjYjg5ZD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1789</Words>
  <Application>Microsoft Office PowerPoint</Application>
  <PresentationFormat>全屏显示(4:3)</PresentationFormat>
  <Paragraphs>202</Paragraphs>
  <Slides>36</Slides>
  <Notes>10</Notes>
  <HiddenSlides>1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黑体</vt:lpstr>
      <vt:lpstr>楷体_GB2312</vt:lpstr>
      <vt:lpstr>宋体</vt:lpstr>
      <vt:lpstr>Aharoni</vt:lpstr>
      <vt:lpstr>Arial</vt:lpstr>
      <vt:lpstr>Calibri</vt:lpstr>
      <vt:lpstr>Cambria Math</vt:lpstr>
      <vt:lpstr>Times New Roman</vt:lpstr>
      <vt:lpstr>Wingdings</vt:lpstr>
      <vt:lpstr>Office 主题</vt:lpstr>
      <vt:lpstr>位图图像</vt:lpstr>
      <vt:lpstr>数字地形图测绘</vt:lpstr>
      <vt:lpstr>实验介绍</vt:lpstr>
      <vt:lpstr>数字测图概念</vt:lpstr>
      <vt:lpstr>全站仪数字测图与绘图</vt:lpstr>
      <vt:lpstr>地形数字测图模式</vt:lpstr>
      <vt:lpstr>草图法测图示意</vt:lpstr>
      <vt:lpstr>草图法（侧记法）</vt:lpstr>
      <vt:lpstr>数字地形图测绘作业流程</vt:lpstr>
      <vt:lpstr>1.图根控制测量</vt:lpstr>
      <vt:lpstr>2.碎部测量</vt:lpstr>
      <vt:lpstr>内业编图</vt:lpstr>
      <vt:lpstr>分组情况</vt:lpstr>
      <vt:lpstr>PowerPoint 演示文稿</vt:lpstr>
      <vt:lpstr>PowerPoint 演示文稿</vt:lpstr>
      <vt:lpstr>踏勘选点造标</vt:lpstr>
      <vt:lpstr>外业测量</vt:lpstr>
      <vt:lpstr>内业计算</vt:lpstr>
      <vt:lpstr>图根导线结果整理</vt:lpstr>
      <vt:lpstr>图根导线测量结果上传仪器准备</vt:lpstr>
      <vt:lpstr>图根导线测量结果上传仪器</vt:lpstr>
      <vt:lpstr>PowerPoint 演示文稿</vt:lpstr>
      <vt:lpstr>2.碎部测量</vt:lpstr>
      <vt:lpstr>科力达KTS442</vt:lpstr>
      <vt:lpstr>科力达KTS442</vt:lpstr>
      <vt:lpstr>科力达KTS442</vt:lpstr>
      <vt:lpstr>数据下载</vt:lpstr>
      <vt:lpstr>数据下载</vt:lpstr>
      <vt:lpstr>数据下载</vt:lpstr>
      <vt:lpstr>数据下载</vt:lpstr>
      <vt:lpstr>数据下载</vt:lpstr>
      <vt:lpstr>查看下载的数据</vt:lpstr>
      <vt:lpstr>在CASS中直接下载</vt:lpstr>
      <vt:lpstr>内业编图</vt:lpstr>
      <vt:lpstr>利用微信公众号获取数据采集仪器操作步骤</vt:lpstr>
      <vt:lpstr>ZTS-121输入坐标数据</vt:lpstr>
      <vt:lpstr>KTS-442输入坐标数据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地理学研究中的地图表达与创新----数字测图与绘图</dc:title>
  <dc:creator>hwl</dc:creator>
  <cp:lastModifiedBy>hwl</cp:lastModifiedBy>
  <cp:revision>72</cp:revision>
  <dcterms:created xsi:type="dcterms:W3CDTF">2014-08-27T15:41:00Z</dcterms:created>
  <dcterms:modified xsi:type="dcterms:W3CDTF">2023-12-26T02:02:33Z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3046A781D7EA498AB0938CB94208FA87_12</vt:lpwstr>
  </property>
  <property fmtid="{D5CDD505-2E9C-101B-9397-08002B2CF9AE}" pid="3" name="KSOProductBuildVer">
    <vt:lpwstr>2052-12.1.0.15712</vt:lpwstr>
  </property>
</Properties>
</file>